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25"/>
  </p:notesMasterIdLst>
  <p:sldIdLst>
    <p:sldId id="288" r:id="rId2"/>
    <p:sldId id="289" r:id="rId3"/>
    <p:sldId id="290" r:id="rId4"/>
    <p:sldId id="291" r:id="rId5"/>
    <p:sldId id="292"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589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99" autoAdjust="0"/>
  </p:normalViewPr>
  <p:slideViewPr>
    <p:cSldViewPr>
      <p:cViewPr varScale="1">
        <p:scale>
          <a:sx n="84" d="100"/>
          <a:sy n="84" d="100"/>
        </p:scale>
        <p:origin x="-1402"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3120" y="-8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0367E2-5A7A-43D7-A7B9-F431AF61BC78}" type="datetimeFigureOut">
              <a:rPr lang="zh-CN" altLang="en-US" smtClean="0"/>
              <a:pPr/>
              <a:t>2017/10/14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00F0F0-F690-4096-ACBE-4AA244425C2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idx="2"/>
          </p:nvPr>
        </p:nvSpPr>
        <p:spPr bwMode="auto">
          <a:noFill/>
          <a:ln>
            <a:solidFill>
              <a:srgbClr val="000000"/>
            </a:solidFill>
            <a:miter lim="800000"/>
            <a:headEnd/>
            <a:tailEnd/>
          </a:ln>
        </p:spPr>
      </p:sp>
      <p:sp>
        <p:nvSpPr>
          <p:cNvPr id="98307"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61F8DD8-1100-4546-B493-BD0186E055E5}"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4A875B4-6ED8-4E2E-8FD1-AEF69609BC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E977ADD-E65E-4AFE-B06B-AEB5D88F1FA7}"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57200" y="274638"/>
            <a:ext cx="8229600" cy="1143000"/>
          </a:xfrm>
        </p:spPr>
        <p:txBody>
          <a:bodyPr/>
          <a:lstStyle>
            <a:lvl1pPr>
              <a:defRPr/>
            </a:lvl1pPr>
          </a:lstStyle>
          <a:p>
            <a:r>
              <a:rPr lang="en-US" altLang="zh-CN" dirty="0" smtClean="0"/>
              <a:t>111111</a:t>
            </a:r>
            <a:endParaRPr lang="zh-CN" altLang="en-US" dirty="0"/>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r>
              <a:rPr lang="en-US" altLang="zh-CN" dirty="0" smtClean="0"/>
              <a:t>111111</a:t>
            </a:r>
            <a:fld id="{80FC7EEA-835E-432B-86F0-01CC32B0628B}" type="slidenum">
              <a:rPr lang="en-US" altLang="zh-CN" smtClean="0"/>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F98F6FC-3F40-4C14-9724-573ED20C4A46}" type="datetimeFigureOut">
              <a:rPr lang="zh-CN" altLang="en-US"/>
              <a:pPr>
                <a:defRPr/>
              </a:pPr>
              <a:t>2017/10/14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7938"/>
            <a:ext cx="2058988" cy="365125"/>
          </a:xfrm>
          <a:prstGeom prst="rect">
            <a:avLst/>
          </a:prstGeom>
        </p:spPr>
        <p:txBody>
          <a:bodyPr/>
          <a:lstStyle>
            <a:lvl1pPr fontAlgn="auto">
              <a:spcBef>
                <a:spcPts val="0"/>
              </a:spcBef>
              <a:spcAft>
                <a:spcPts val="0"/>
              </a:spcAft>
              <a:defRPr>
                <a:latin typeface="+mn-lt"/>
                <a:ea typeface="+mn-ea"/>
              </a:defRPr>
            </a:lvl1pPr>
          </a:lstStyle>
          <a:p>
            <a:pPr>
              <a:defRPr/>
            </a:pPr>
            <a:r>
              <a:rPr lang="en-US" altLang="zh-CN" smtClean="0"/>
              <a:t>12334444</a:t>
            </a:r>
            <a:endParaRPr lang="zh-CN" altLang="en-US" dirty="0"/>
          </a:p>
        </p:txBody>
      </p:sp>
      <p:sp>
        <p:nvSpPr>
          <p:cNvPr id="6" name="文本占位符 5"/>
          <p:cNvSpPr>
            <a:spLocks noGrp="1"/>
          </p:cNvSpPr>
          <p:nvPr>
            <p:ph type="body" sz="quarter" idx="13" hasCustomPrompt="1"/>
          </p:nvPr>
        </p:nvSpPr>
        <p:spPr>
          <a:xfrm>
            <a:off x="304800" y="152400"/>
            <a:ext cx="2667000" cy="457200"/>
          </a:xfrm>
        </p:spPr>
        <p:txBody>
          <a:bodyPr/>
          <a:lstStyle>
            <a:lvl1pPr>
              <a:defRPr/>
            </a:lvl1pPr>
          </a:lstStyle>
          <a:p>
            <a:pPr lvl="0"/>
            <a:r>
              <a:rPr lang="en-US" altLang="zh-CN" dirty="0" smtClean="0"/>
              <a:t>11111</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81000" y="228600"/>
            <a:ext cx="8229600" cy="457200"/>
          </a:xfrm>
        </p:spPr>
        <p:txBody>
          <a:bodyPr/>
          <a:lstStyle>
            <a:lvl1pPr algn="l">
              <a:defRPr sz="2400">
                <a:latin typeface="黑体" pitchFamily="49" charset="-122"/>
                <a:ea typeface="黑体" pitchFamily="49" charset="-122"/>
              </a:defRPr>
            </a:lvl1pPr>
          </a:lstStyle>
          <a:p>
            <a:r>
              <a:rPr lang="zh-CN" altLang="en-US" dirty="0" smtClean="0"/>
              <a:t>勘察技术交流</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sz="1050"/>
            </a:lvl1pPr>
          </a:lstStyle>
          <a:p>
            <a:pPr algn="l">
              <a:defRPr/>
            </a:pPr>
            <a:r>
              <a:rPr lang="zh-CN" altLang="en-US" dirty="0" smtClean="0"/>
              <a:t>东营市建设工程施工图审查中心</a:t>
            </a:r>
            <a:endParaRPr lang="en-US" altLang="zh-CN" dirty="0" smtClean="0"/>
          </a:p>
          <a:p>
            <a:pPr algn="l">
              <a:defRPr/>
            </a:pPr>
            <a:r>
              <a:rPr lang="zh-CN" altLang="en-US" dirty="0" smtClean="0"/>
              <a:t>东营市勘察设计协会</a:t>
            </a:r>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0CE3747-BD3B-4BBC-81B5-B7CA89416328}"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1F32B39-04CE-4656-A9EE-AADABBD6E451}"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2FD551C-34EE-40BB-9076-36075DDCD121}"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3A899F0-73BF-4382-B6CC-BD0EBAA12ED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745E167-066A-4F97-88EC-EE8F5CEF6452}"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FD5B455-A10E-434D-B5D5-9036203C090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0A89066-D40E-482C-B2A3-C574ADA70887}"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9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zh-CN"/>
          </a:p>
        </p:txBody>
      </p:sp>
      <p:sp>
        <p:nvSpPr>
          <p:cNvPr id="49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ltLang="zh-CN"/>
          </a:p>
        </p:txBody>
      </p:sp>
      <p:sp>
        <p:nvSpPr>
          <p:cNvPr id="49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8898F96A-59CD-480C-8836-90E04E6EB6A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819525" y="4979988"/>
            <a:ext cx="1735138" cy="484187"/>
          </a:xfrm>
          <a:prstGeom prst="rect">
            <a:avLst/>
          </a:prstGeom>
        </p:spPr>
        <p:txBody>
          <a:bodyPr wrap="none">
            <a:spAutoFit/>
          </a:bodyPr>
          <a:lstStyle/>
          <a:p>
            <a:pPr algn="ctr" fontAlgn="auto">
              <a:lnSpc>
                <a:spcPct val="150000"/>
              </a:lnSpc>
              <a:spcBef>
                <a:spcPts val="0"/>
              </a:spcBef>
              <a:spcAft>
                <a:spcPts val="0"/>
              </a:spcAft>
              <a:defRPr/>
            </a:pPr>
            <a:r>
              <a:rPr lang="zh-CN" altLang="en-US" sz="1695" dirty="0">
                <a:solidFill>
                  <a:srgbClr val="C00000"/>
                </a:solidFill>
                <a:latin typeface="微软雅黑" panose="020B0503020204020204" pitchFamily="34" charset="-122"/>
                <a:ea typeface="微软雅黑" panose="020B0503020204020204" pitchFamily="34" charset="-122"/>
                <a:sym typeface="+mn-ea"/>
              </a:rPr>
              <a:t> 二</a:t>
            </a:r>
            <a:r>
              <a:rPr lang="en-US" altLang="zh-CN" sz="1695" dirty="0">
                <a:solidFill>
                  <a:srgbClr val="C00000"/>
                </a:solidFill>
                <a:latin typeface="微软雅黑" panose="020B0503020204020204" pitchFamily="34" charset="-122"/>
                <a:ea typeface="微软雅黑" panose="020B0503020204020204" pitchFamily="34" charset="-122"/>
                <a:sym typeface="+mn-ea"/>
              </a:rPr>
              <a:t>O</a:t>
            </a:r>
            <a:r>
              <a:rPr lang="zh-CN" altLang="en-US" sz="1695" dirty="0">
                <a:solidFill>
                  <a:srgbClr val="C00000"/>
                </a:solidFill>
                <a:latin typeface="微软雅黑" panose="020B0503020204020204" pitchFamily="34" charset="-122"/>
                <a:ea typeface="微软雅黑" panose="020B0503020204020204" pitchFamily="34" charset="-122"/>
                <a:sym typeface="+mn-ea"/>
              </a:rPr>
              <a:t>一七年九月</a:t>
            </a:r>
          </a:p>
        </p:txBody>
      </p:sp>
      <p:sp>
        <p:nvSpPr>
          <p:cNvPr id="38" name="矩形 37"/>
          <p:cNvSpPr/>
          <p:nvPr/>
        </p:nvSpPr>
        <p:spPr>
          <a:xfrm>
            <a:off x="2735263" y="4291013"/>
            <a:ext cx="4068762" cy="671512"/>
          </a:xfrm>
          <a:prstGeom prst="rect">
            <a:avLst/>
          </a:prstGeom>
        </p:spPr>
        <p:txBody>
          <a:bodyPr>
            <a:spAutoFit/>
          </a:bodyPr>
          <a:lstStyle/>
          <a:p>
            <a:pPr algn="ctr" fontAlgn="auto">
              <a:spcBef>
                <a:spcPts val="0"/>
              </a:spcBef>
              <a:spcAft>
                <a:spcPts val="0"/>
              </a:spcAft>
              <a:defRPr/>
            </a:pPr>
            <a:r>
              <a:rPr lang="zh-CN" altLang="en-US" sz="1880" dirty="0">
                <a:solidFill>
                  <a:srgbClr val="C00000"/>
                </a:solidFill>
                <a:latin typeface="微软雅黑" panose="020B0503020204020204" pitchFamily="34" charset="-122"/>
                <a:ea typeface="微软雅黑" panose="020B0503020204020204" pitchFamily="34" charset="-122"/>
                <a:sym typeface="+mn-ea"/>
              </a:rPr>
              <a:t>东营市建设工程施工图审查中心</a:t>
            </a:r>
          </a:p>
          <a:p>
            <a:pPr algn="ctr" fontAlgn="auto">
              <a:spcBef>
                <a:spcPts val="0"/>
              </a:spcBef>
              <a:spcAft>
                <a:spcPts val="0"/>
              </a:spcAft>
              <a:defRPr/>
            </a:pPr>
            <a:endParaRPr lang="zh-CN" altLang="en-US" sz="1880" dirty="0">
              <a:solidFill>
                <a:srgbClr val="C00000"/>
              </a:solidFill>
              <a:latin typeface="微软雅黑" panose="020B0503020204020204" pitchFamily="34" charset="-122"/>
              <a:ea typeface="微软雅黑" panose="020B0503020204020204" pitchFamily="34" charset="-122"/>
              <a:sym typeface="+mn-ea"/>
            </a:endParaRPr>
          </a:p>
        </p:txBody>
      </p:sp>
      <p:sp>
        <p:nvSpPr>
          <p:cNvPr id="3076" name="矩形 11"/>
          <p:cNvSpPr>
            <a:spLocks noChangeArrowheads="1"/>
          </p:cNvSpPr>
          <p:nvPr/>
        </p:nvSpPr>
        <p:spPr bwMode="auto">
          <a:xfrm>
            <a:off x="2257425" y="1179513"/>
            <a:ext cx="6386513" cy="2122487"/>
          </a:xfrm>
          <a:prstGeom prst="rect">
            <a:avLst/>
          </a:prstGeom>
          <a:noFill/>
          <a:ln w="9525">
            <a:noFill/>
            <a:miter lim="800000"/>
            <a:headEnd/>
            <a:tailEnd/>
          </a:ln>
        </p:spPr>
        <p:txBody>
          <a:bodyPr>
            <a:spAutoFit/>
          </a:bodyPr>
          <a:lstStyle/>
          <a:p>
            <a:r>
              <a:rPr lang="zh-CN" altLang="en-US" sz="3200">
                <a:solidFill>
                  <a:srgbClr val="FF0000"/>
                </a:solidFill>
                <a:latin typeface="微软雅黑" pitchFamily="34" charset="-122"/>
                <a:ea typeface="微软雅黑" pitchFamily="34" charset="-122"/>
              </a:rPr>
              <a:t>东营市勘察设计协会</a:t>
            </a:r>
            <a:r>
              <a:rPr lang="en-US" altLang="zh-CN" sz="3200">
                <a:solidFill>
                  <a:srgbClr val="FF0000"/>
                </a:solidFill>
                <a:latin typeface="微软雅黑" pitchFamily="34" charset="-122"/>
                <a:ea typeface="微软雅黑" pitchFamily="34" charset="-122"/>
              </a:rPr>
              <a:t>2017</a:t>
            </a:r>
            <a:r>
              <a:rPr lang="zh-CN" altLang="en-US" sz="3200">
                <a:solidFill>
                  <a:srgbClr val="FF0000"/>
                </a:solidFill>
                <a:latin typeface="微软雅黑" pitchFamily="34" charset="-122"/>
                <a:ea typeface="微软雅黑" pitchFamily="34" charset="-122"/>
              </a:rPr>
              <a:t>年</a:t>
            </a:r>
            <a:endParaRPr lang="en-US" altLang="zh-CN" sz="3200">
              <a:solidFill>
                <a:srgbClr val="FF0000"/>
              </a:solidFill>
              <a:latin typeface="微软雅黑" pitchFamily="34" charset="-122"/>
              <a:ea typeface="微软雅黑" pitchFamily="34" charset="-122"/>
            </a:endParaRPr>
          </a:p>
          <a:p>
            <a:r>
              <a:rPr lang="zh-CN" altLang="en-US" sz="3200">
                <a:solidFill>
                  <a:srgbClr val="FF0000"/>
                </a:solidFill>
                <a:latin typeface="微软雅黑" pitchFamily="34" charset="-122"/>
                <a:ea typeface="微软雅黑" pitchFamily="34" charset="-122"/>
              </a:rPr>
              <a:t>      专业技术研讨会</a:t>
            </a:r>
            <a:endParaRPr lang="en-US" altLang="zh-CN" sz="3200">
              <a:solidFill>
                <a:srgbClr val="FF0000"/>
              </a:solidFill>
              <a:latin typeface="微软雅黑" pitchFamily="34" charset="-122"/>
              <a:ea typeface="微软雅黑" pitchFamily="34" charset="-122"/>
            </a:endParaRPr>
          </a:p>
          <a:p>
            <a:endParaRPr lang="en-US" altLang="zh-CN" sz="3200">
              <a:solidFill>
                <a:srgbClr val="FF0000"/>
              </a:solidFill>
              <a:latin typeface="微软雅黑" pitchFamily="34" charset="-122"/>
              <a:ea typeface="微软雅黑" pitchFamily="34" charset="-122"/>
            </a:endParaRPr>
          </a:p>
          <a:p>
            <a:r>
              <a:rPr lang="zh-CN" altLang="en-US" sz="3600">
                <a:solidFill>
                  <a:srgbClr val="FF0000"/>
                </a:solidFill>
                <a:latin typeface="微软雅黑" pitchFamily="34" charset="-122"/>
                <a:ea typeface="微软雅黑" pitchFamily="34" charset="-122"/>
              </a:rPr>
              <a:t>       </a:t>
            </a:r>
            <a:r>
              <a:rPr lang="zh-CN" altLang="en-US" sz="2400">
                <a:solidFill>
                  <a:srgbClr val="FF0000"/>
                </a:solidFill>
                <a:latin typeface="微软雅黑" pitchFamily="34" charset="-122"/>
                <a:ea typeface="微软雅黑" pitchFamily="34" charset="-122"/>
              </a:rPr>
              <a:t>勘察技术交流问题汇总</a:t>
            </a:r>
          </a:p>
        </p:txBody>
      </p:sp>
      <p:sp>
        <p:nvSpPr>
          <p:cNvPr id="6" name="矩形 5"/>
          <p:cNvSpPr/>
          <p:nvPr/>
        </p:nvSpPr>
        <p:spPr>
          <a:xfrm>
            <a:off x="2747963" y="3976688"/>
            <a:ext cx="4068762" cy="671512"/>
          </a:xfrm>
          <a:prstGeom prst="rect">
            <a:avLst/>
          </a:prstGeom>
        </p:spPr>
        <p:txBody>
          <a:bodyPr>
            <a:spAutoFit/>
          </a:bodyPr>
          <a:lstStyle/>
          <a:p>
            <a:pPr algn="ctr" fontAlgn="auto">
              <a:spcBef>
                <a:spcPts val="0"/>
              </a:spcBef>
              <a:spcAft>
                <a:spcPts val="0"/>
              </a:spcAft>
              <a:defRPr/>
            </a:pPr>
            <a:r>
              <a:rPr lang="zh-CN" altLang="en-US" sz="1880" dirty="0">
                <a:solidFill>
                  <a:srgbClr val="C00000"/>
                </a:solidFill>
                <a:latin typeface="微软雅黑" panose="020B0503020204020204" pitchFamily="34" charset="-122"/>
                <a:ea typeface="微软雅黑" panose="020B0503020204020204" pitchFamily="34" charset="-122"/>
                <a:sym typeface="+mn-ea"/>
              </a:rPr>
              <a:t>东营市勘察设计协会</a:t>
            </a:r>
          </a:p>
          <a:p>
            <a:pPr algn="ctr" fontAlgn="auto">
              <a:spcBef>
                <a:spcPts val="0"/>
              </a:spcBef>
              <a:spcAft>
                <a:spcPts val="0"/>
              </a:spcAft>
              <a:defRPr/>
            </a:pPr>
            <a:endParaRPr lang="zh-CN" altLang="en-US" sz="1880" dirty="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21812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8</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349276"/>
            <a:ext cx="8394700" cy="2308324"/>
          </a:xfrm>
          <a:prstGeom prst="rect">
            <a:avLst/>
          </a:prstGeom>
          <a:noFill/>
          <a:ln w="9525">
            <a:noFill/>
            <a:miter lim="800000"/>
            <a:headEnd/>
            <a:tailEnd/>
          </a:ln>
        </p:spPr>
        <p:txBody>
          <a:bodyPr anchor="ctr">
            <a:spAutoFit/>
          </a:bodyPr>
          <a:lstStyle/>
          <a:p>
            <a:pPr eaLnBrk="1" hangingPunct="1">
              <a:lnSpc>
                <a:spcPct val="80000"/>
              </a:lnSpc>
            </a:pP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城市桥梁地震效应评价时规范执行的问题：</a:t>
            </a:r>
          </a:p>
          <a:p>
            <a:pPr eaLnBrk="1" hangingPunct="1">
              <a:lnSpc>
                <a:spcPct val="80000"/>
              </a:lnSpc>
            </a:pPr>
            <a:r>
              <a:rPr lang="zh-CN" altLang="en-US" dirty="0" smtClean="0">
                <a:latin typeface="楷体" pitchFamily="49" charset="-122"/>
                <a:ea typeface="楷体" pitchFamily="49" charset="-122"/>
              </a:rPr>
              <a:t>    城</a:t>
            </a:r>
            <a:r>
              <a:rPr lang="zh-CN" altLang="en-US" dirty="0" smtClean="0">
                <a:latin typeface="楷体" pitchFamily="49" charset="-122"/>
                <a:ea typeface="楷体" pitchFamily="49" charset="-122"/>
              </a:rPr>
              <a:t>市桥梁抗震地震效应评价执行</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城市桥梁抗震设计规范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CJJ166-2011</a:t>
            </a:r>
            <a:r>
              <a:rPr lang="zh-CN" altLang="en-US" dirty="0" smtClean="0">
                <a:latin typeface="楷体" pitchFamily="49" charset="-122"/>
                <a:ea typeface="楷体" pitchFamily="49" charset="-122"/>
              </a:rPr>
              <a:t>）还是</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）的问题。</a:t>
            </a:r>
          </a:p>
          <a:p>
            <a:pPr eaLnBrk="1" hangingPunct="1">
              <a:lnSpc>
                <a:spcPct val="80000"/>
              </a:lnSpc>
            </a:pPr>
            <a:r>
              <a:rPr lang="zh-CN" altLang="en-US" dirty="0" smtClean="0">
                <a:latin typeface="楷体" pitchFamily="49" charset="-122"/>
                <a:ea typeface="楷体" pitchFamily="49" charset="-122"/>
              </a:rPr>
              <a:t>问题由来：城市桥梁勘察时执行</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市政工程勘察规范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CJJ56-2012</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该规范中条文说明</a:t>
            </a:r>
            <a:r>
              <a:rPr lang="en-US" altLang="zh-CN" dirty="0" smtClean="0">
                <a:latin typeface="楷体" pitchFamily="49" charset="-122"/>
                <a:ea typeface="楷体" pitchFamily="49" charset="-122"/>
              </a:rPr>
              <a:t>3.0.5</a:t>
            </a:r>
            <a:r>
              <a:rPr lang="zh-CN" altLang="en-US" dirty="0" smtClean="0">
                <a:latin typeface="楷体" pitchFamily="49" charset="-122"/>
                <a:ea typeface="楷体" pitchFamily="49" charset="-122"/>
              </a:rPr>
              <a:t>中规定城市桥梁按行业标准</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公路桥梁抗震设计细则</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JTG/T B02-01-2008</a:t>
            </a:r>
            <a:r>
              <a:rPr lang="zh-CN" altLang="en-US" dirty="0" smtClean="0">
                <a:latin typeface="楷体" pitchFamily="49" charset="-122"/>
                <a:ea typeface="楷体" pitchFamily="49" charset="-122"/>
              </a:rPr>
              <a:t>）的相关内容执行。而</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）公告中规定</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公路桥梁抗震设计细则</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JTG/T B02-01-2008</a:t>
            </a:r>
            <a:r>
              <a:rPr lang="zh-CN" altLang="en-US" dirty="0" smtClean="0">
                <a:latin typeface="楷体" pitchFamily="49" charset="-122"/>
                <a:ea typeface="楷体" pitchFamily="49" charset="-122"/>
              </a:rPr>
              <a:t>）与</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）有矛盾的地方以</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）为主，由此推断城市桥梁应以</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）为主。</a:t>
            </a:r>
          </a:p>
          <a:p>
            <a:pPr eaLnBrk="1" hangingPunct="1">
              <a:lnSpc>
                <a:spcPct val="80000"/>
              </a:lnSpc>
            </a:pP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668713"/>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4278313"/>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4488359"/>
            <a:ext cx="8464550" cy="1224951"/>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研讨会专家不同意以上观点，建议采用</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城市桥梁抗震设计规范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CJJ166-2011</a:t>
            </a:r>
            <a:r>
              <a:rPr lang="zh-CN" altLang="en-US" dirty="0" smtClean="0">
                <a:latin typeface="楷体" pitchFamily="49" charset="-122"/>
                <a:ea typeface="楷体" pitchFamily="49" charset="-122"/>
              </a:rPr>
              <a:t>）</a:t>
            </a:r>
            <a:r>
              <a:rPr lang="zh-CN" altLang="en-US" b="1" dirty="0" smtClean="0">
                <a:latin typeface="楷体" pitchFamily="49" charset="-122"/>
                <a:ea typeface="楷体" pitchFamily="49" charset="-122"/>
              </a:rPr>
              <a:t>。</a:t>
            </a:r>
          </a:p>
          <a:p>
            <a:pPr>
              <a:lnSpc>
                <a:spcPct val="80000"/>
              </a:lnSpc>
            </a:pPr>
            <a:r>
              <a:rPr lang="zh-CN" altLang="en-US" b="1" dirty="0" smtClean="0">
                <a:latin typeface="楷体" pitchFamily="49" charset="-122"/>
                <a:ea typeface="楷体" pitchFamily="49" charset="-122"/>
              </a:rPr>
              <a:t>备注：</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城市桥梁抗震设计规范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CJJ166-2011</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公路工程抗震规范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B02-2013</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公路桥梁抗震设计细则</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JTG/T B02-01-2008</a:t>
            </a:r>
            <a:r>
              <a:rPr lang="zh-CN" altLang="en-US" dirty="0" smtClean="0">
                <a:latin typeface="楷体" pitchFamily="49" charset="-122"/>
                <a:ea typeface="楷体" pitchFamily="49" charset="-122"/>
              </a:rPr>
              <a:t>）以上规范虽然规范名称不同，但是公式是一样的，使用时要写明白引用的规范</a:t>
            </a:r>
            <a:r>
              <a:rPr lang="zh-CN" altLang="en-US" sz="2000" dirty="0" smtClean="0">
                <a:latin typeface="楷体" pitchFamily="49" charset="-122"/>
                <a:ea typeface="楷体" pitchFamily="49" charset="-122"/>
              </a:rPr>
              <a:t>。</a:t>
            </a:r>
          </a:p>
        </p:txBody>
      </p:sp>
      <p:cxnSp>
        <p:nvCxnSpPr>
          <p:cNvPr id="11" name="直接连接符 10"/>
          <p:cNvCxnSpPr/>
          <p:nvPr/>
        </p:nvCxnSpPr>
        <p:spPr>
          <a:xfrm>
            <a:off x="304800" y="3656013"/>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21812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9</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8"/>
            <a:ext cx="8394700" cy="313932"/>
          </a:xfrm>
          <a:prstGeom prst="rect">
            <a:avLst/>
          </a:prstGeom>
          <a:noFill/>
          <a:ln w="9525">
            <a:noFill/>
            <a:miter lim="800000"/>
            <a:headEnd/>
            <a:tailEnd/>
          </a:ln>
        </p:spPr>
        <p:txBody>
          <a:bodyPr anchor="ctr">
            <a:spAutoFit/>
          </a:bodyPr>
          <a:lstStyle/>
          <a:p>
            <a:pPr eaLnBrk="1" hangingPunct="1">
              <a:lnSpc>
                <a:spcPct val="80000"/>
              </a:lnSpc>
            </a:pP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静力触探液化判别在东营地区的是否可以应用。</a:t>
            </a:r>
          </a:p>
        </p:txBody>
      </p:sp>
      <p:sp>
        <p:nvSpPr>
          <p:cNvPr id="49157" name="文本框 4"/>
          <p:cNvSpPr txBox="1">
            <a:spLocks noChangeArrowheads="1"/>
          </p:cNvSpPr>
          <p:nvPr/>
        </p:nvSpPr>
        <p:spPr bwMode="auto">
          <a:xfrm>
            <a:off x="304800" y="3668713"/>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4278313"/>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4495800"/>
            <a:ext cx="8464550" cy="313932"/>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参</a:t>
            </a:r>
            <a:r>
              <a:rPr lang="zh-CN" altLang="en-US" dirty="0" smtClean="0">
                <a:latin typeface="楷体" pitchFamily="49" charset="-122"/>
                <a:ea typeface="楷体" pitchFamily="49" charset="-122"/>
              </a:rPr>
              <a:t>考问题四</a:t>
            </a:r>
            <a:endParaRPr lang="zh-CN" altLang="en-US" dirty="0" smtClean="0">
              <a:latin typeface="楷体" pitchFamily="49" charset="-122"/>
              <a:ea typeface="楷体" pitchFamily="49" charset="-122"/>
            </a:endParaRPr>
          </a:p>
        </p:txBody>
      </p:sp>
      <p:cxnSp>
        <p:nvCxnSpPr>
          <p:cNvPr id="11" name="直接连接符 10"/>
          <p:cNvCxnSpPr/>
          <p:nvPr/>
        </p:nvCxnSpPr>
        <p:spPr>
          <a:xfrm>
            <a:off x="304800" y="3656013"/>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21812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10</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8"/>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岩</a:t>
            </a:r>
            <a:r>
              <a:rPr lang="zh-CN" altLang="en-US" dirty="0" smtClean="0">
                <a:latin typeface="楷体" pitchFamily="49" charset="-122"/>
                <a:ea typeface="楷体" pitchFamily="49" charset="-122"/>
              </a:rPr>
              <a:t>土工程勘察报告中是否还提供场地土类型划分</a:t>
            </a:r>
            <a:r>
              <a:rPr lang="zh-CN" alt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668713"/>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4278313"/>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4507671"/>
            <a:ext cx="8464550" cy="978729"/>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场</a:t>
            </a:r>
            <a:r>
              <a:rPr lang="zh-CN" altLang="en-US" dirty="0" smtClean="0">
                <a:latin typeface="楷体" pitchFamily="49" charset="-122"/>
                <a:ea typeface="楷体" pitchFamily="49" charset="-122"/>
              </a:rPr>
              <a:t>地土类型概念在现行</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GB50011-2010</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2016</a:t>
            </a:r>
            <a:r>
              <a:rPr lang="zh-CN" altLang="en-US" dirty="0" smtClean="0">
                <a:latin typeface="楷体" pitchFamily="49" charset="-122"/>
                <a:ea typeface="楷体" pitchFamily="49" charset="-122"/>
              </a:rPr>
              <a:t>年版）中已经剔除，仅仅存在土的类型，报告中不应再出现该术语。在旧版</a:t>
            </a:r>
            <a:r>
              <a:rPr lang="en-US" altLang="zh-CN" dirty="0" smtClean="0">
                <a:latin typeface="楷体" pitchFamily="49" charset="-122"/>
                <a:ea typeface="楷体" pitchFamily="49" charset="-122"/>
              </a:rPr>
              <a:t>89</a:t>
            </a:r>
            <a:r>
              <a:rPr lang="zh-CN" altLang="en-US" dirty="0" smtClean="0">
                <a:latin typeface="楷体" pitchFamily="49" charset="-122"/>
                <a:ea typeface="楷体" pitchFamily="49" charset="-122"/>
              </a:rPr>
              <a:t>版</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中</a:t>
            </a:r>
            <a:r>
              <a:rPr lang="en-US" altLang="zh-CN" dirty="0" smtClean="0">
                <a:latin typeface="楷体" pitchFamily="49" charset="-122"/>
                <a:ea typeface="楷体" pitchFamily="49" charset="-122"/>
              </a:rPr>
              <a:t>3.1.5</a:t>
            </a:r>
            <a:r>
              <a:rPr lang="zh-CN" altLang="en-US" dirty="0" smtClean="0">
                <a:latin typeface="楷体" pitchFamily="49" charset="-122"/>
                <a:ea typeface="楷体" pitchFamily="49" charset="-122"/>
              </a:rPr>
              <a:t>条，划分场地类别依据场地土类型及覆盖层厚度划分，所以有此术语。根据现行规范精神，报告中不应再出现场地土的概念问题。</a:t>
            </a:r>
          </a:p>
        </p:txBody>
      </p:sp>
      <p:cxnSp>
        <p:nvCxnSpPr>
          <p:cNvPr id="11" name="直接连接符 10"/>
          <p:cNvCxnSpPr/>
          <p:nvPr/>
        </p:nvCxnSpPr>
        <p:spPr>
          <a:xfrm>
            <a:off x="304800" y="3656013"/>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571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11</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480268"/>
            <a:ext cx="8394700" cy="53553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建筑岩土工程勘察设计规范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DB J13146-2015</a:t>
            </a:r>
            <a:r>
              <a:rPr lang="zh-CN" altLang="en-US" dirty="0" smtClean="0">
                <a:latin typeface="楷体" pitchFamily="49" charset="-122"/>
                <a:ea typeface="楷体" pitchFamily="49" charset="-122"/>
              </a:rPr>
              <a:t>）与</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建筑桩基技术规范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JGJ 94—2008</a:t>
            </a:r>
            <a:r>
              <a:rPr lang="zh-CN" altLang="en-US" dirty="0" smtClean="0">
                <a:latin typeface="楷体" pitchFamily="49" charset="-122"/>
                <a:ea typeface="楷体" pitchFamily="49" charset="-122"/>
              </a:rPr>
              <a:t>）相关规范不一致的问</a:t>
            </a:r>
            <a:r>
              <a:rPr lang="zh-CN" altLang="en-US" dirty="0" smtClean="0">
                <a:latin typeface="楷体" pitchFamily="49" charset="-122"/>
                <a:ea typeface="楷体" pitchFamily="49" charset="-122"/>
              </a:rPr>
              <a:t>题。</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733800"/>
            <a:ext cx="8472487" cy="22098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4218598"/>
            <a:ext cx="8464550" cy="313932"/>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勘</a:t>
            </a:r>
            <a:r>
              <a:rPr lang="zh-CN" altLang="en-US" dirty="0" smtClean="0">
                <a:latin typeface="楷体" pitchFamily="49" charset="-122"/>
                <a:ea typeface="楷体" pitchFamily="49" charset="-122"/>
              </a:rPr>
              <a:t>察报告中只要写明白引用的规范，参数有出处，就是合理的。</a:t>
            </a:r>
          </a:p>
        </p:txBody>
      </p:sp>
      <p:cxnSp>
        <p:nvCxnSpPr>
          <p:cNvPr id="11" name="直接连接符 10"/>
          <p:cNvCxnSpPr/>
          <p:nvPr/>
        </p:nvCxnSpPr>
        <p:spPr>
          <a:xfrm>
            <a:off x="304800" y="3122613"/>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1</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480268"/>
            <a:ext cx="8394700" cy="53553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当</a:t>
            </a:r>
            <a:r>
              <a:rPr lang="zh-CN" altLang="en-US" dirty="0" smtClean="0">
                <a:latin typeface="楷体" pitchFamily="49" charset="-122"/>
                <a:ea typeface="楷体" pitchFamily="49" charset="-122"/>
              </a:rPr>
              <a:t>拟建项目包括高层及低层部分建筑物时，控制性孔及取土孔的个数按照单个楼计算还是按照整个小区计算？</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138202"/>
            <a:ext cx="8464550" cy="2529923"/>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控制性勘探孔的作用在天然地基中有明确的规定：</a:t>
            </a:r>
          </a:p>
          <a:p>
            <a:pPr eaLnBrk="1" hangingPunct="1">
              <a:lnSpc>
                <a:spcPct val="80000"/>
              </a:lnSpc>
            </a:pPr>
            <a:r>
              <a:rPr lang="zh-CN" altLang="en-US" dirty="0" smtClean="0">
                <a:latin typeface="楷体" pitchFamily="49" charset="-122"/>
                <a:ea typeface="楷体" pitchFamily="49" charset="-122"/>
              </a:rPr>
              <a:t>①等</a:t>
            </a:r>
            <a:r>
              <a:rPr lang="zh-CN" altLang="en-US" dirty="0" smtClean="0">
                <a:latin typeface="楷体" pitchFamily="49" charset="-122"/>
                <a:ea typeface="楷体" pitchFamily="49" charset="-122"/>
              </a:rPr>
              <a:t>于或略深于地基变形计算深度，满足变形计算的要求；</a:t>
            </a:r>
          </a:p>
          <a:p>
            <a:pPr eaLnBrk="1" hangingPunct="1">
              <a:lnSpc>
                <a:spcPct val="80000"/>
              </a:lnSpc>
            </a:pPr>
            <a:r>
              <a:rPr lang="zh-CN" altLang="en-US" dirty="0" smtClean="0">
                <a:latin typeface="楷体" pitchFamily="49" charset="-122"/>
                <a:ea typeface="楷体" pitchFamily="49" charset="-122"/>
              </a:rPr>
              <a:t>②满</a:t>
            </a:r>
            <a:r>
              <a:rPr lang="zh-CN" altLang="en-US" dirty="0" smtClean="0">
                <a:latin typeface="楷体" pitchFamily="49" charset="-122"/>
                <a:ea typeface="楷体" pitchFamily="49" charset="-122"/>
              </a:rPr>
              <a:t>足地基承载力和软弱下卧层验算要求；</a:t>
            </a:r>
          </a:p>
          <a:p>
            <a:pPr eaLnBrk="1" hangingPunct="1">
              <a:lnSpc>
                <a:spcPct val="80000"/>
              </a:lnSpc>
            </a:pPr>
            <a:r>
              <a:rPr lang="zh-CN" altLang="en-US" dirty="0" smtClean="0">
                <a:latin typeface="楷体" pitchFamily="49" charset="-122"/>
                <a:ea typeface="楷体" pitchFamily="49" charset="-122"/>
              </a:rPr>
              <a:t>③满</a:t>
            </a:r>
            <a:r>
              <a:rPr lang="zh-CN" altLang="en-US" dirty="0" smtClean="0">
                <a:latin typeface="楷体" pitchFamily="49" charset="-122"/>
                <a:ea typeface="楷体" pitchFamily="49" charset="-122"/>
              </a:rPr>
              <a:t>足支护体系和工程降水的要求；</a:t>
            </a:r>
          </a:p>
          <a:p>
            <a:pPr eaLnBrk="1" hangingPunct="1">
              <a:lnSpc>
                <a:spcPct val="80000"/>
              </a:lnSpc>
            </a:pPr>
            <a:r>
              <a:rPr lang="zh-CN" altLang="en-US" dirty="0" smtClean="0">
                <a:latin typeface="楷体" pitchFamily="49" charset="-122"/>
                <a:ea typeface="楷体" pitchFamily="49" charset="-122"/>
              </a:rPr>
              <a:t>④满</a:t>
            </a:r>
            <a:r>
              <a:rPr lang="zh-CN" altLang="en-US" dirty="0" smtClean="0">
                <a:latin typeface="楷体" pitchFamily="49" charset="-122"/>
                <a:ea typeface="楷体" pitchFamily="49" charset="-122"/>
              </a:rPr>
              <a:t>足对不良地质作用追索的要求。以上要求中起控制作用的是满足变形计算要求。</a:t>
            </a:r>
          </a:p>
          <a:p>
            <a:pPr eaLnBrk="1" hangingPunct="1">
              <a:lnSpc>
                <a:spcPct val="80000"/>
              </a:lnSpc>
            </a:pPr>
            <a:r>
              <a:rPr lang="zh-CN" altLang="en-US" dirty="0" smtClean="0">
                <a:latin typeface="楷体" pitchFamily="49" charset="-122"/>
                <a:ea typeface="楷体" pitchFamily="49" charset="-122"/>
              </a:rPr>
              <a:t>取土孔规范限定数量是为了更好的反映地层情况而做出的规定。如果布置工作量不考虑高层与低层的差别，随意布置，或者高层不够低层凑数，则违背了规范的本意</a:t>
            </a:r>
            <a:r>
              <a:rPr lang="zh-CN" altLang="en-US" dirty="0" smtClean="0">
                <a:latin typeface="楷体" pitchFamily="49" charset="-122"/>
                <a:ea typeface="楷体" pitchFamily="49" charset="-122"/>
              </a:rPr>
              <a:t>。</a:t>
            </a:r>
            <a:r>
              <a:rPr lang="zh-CN" altLang="en-US" dirty="0" smtClean="0">
                <a:latin typeface="楷体" pitchFamily="49" charset="-122"/>
                <a:ea typeface="楷体" pitchFamily="49" charset="-122"/>
              </a:rPr>
              <a:t>所以，根据以上要求理解，假设不按照单独建筑物计算，所有的控制孔及取土孔均布置于低层建筑，高层不布置或者数量不够，如何评价变形及地层情况。报告中应慎重对待控制性勘探孔与一般性勘探孔，不应随意使用此类术语。布置工作量时，应满足控制性勘探孔及取土孔数量。</a:t>
            </a: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2</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t>     </a:t>
            </a:r>
            <a:r>
              <a:rPr lang="zh-CN" altLang="en-US" dirty="0" smtClean="0">
                <a:latin typeface="楷体" pitchFamily="49" charset="-122"/>
                <a:ea typeface="楷体" pitchFamily="49" charset="-122"/>
              </a:rPr>
              <a:t>划</a:t>
            </a:r>
            <a:r>
              <a:rPr lang="zh-CN" altLang="en-US" dirty="0" smtClean="0">
                <a:latin typeface="楷体" pitchFamily="49" charset="-122"/>
                <a:ea typeface="楷体" pitchFamily="49" charset="-122"/>
              </a:rPr>
              <a:t>分场地类别时如何提供场地覆盖层厚度。</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664500"/>
            <a:ext cx="8464550" cy="1477328"/>
          </a:xfrm>
          <a:prstGeom prst="rect">
            <a:avLst/>
          </a:prstGeom>
          <a:noFill/>
          <a:ln w="9525">
            <a:noFill/>
            <a:miter lim="800000"/>
            <a:headEnd/>
            <a:tailEnd/>
          </a:ln>
        </p:spPr>
        <p:txBody>
          <a:bodyPr wrap="square" anchor="ctr">
            <a:spAutoFit/>
          </a:bodyPr>
          <a:lstStyle/>
          <a:p>
            <a:pPr eaLnBrk="1" hangingPunct="1"/>
            <a:r>
              <a:rPr lang="zh-CN" altLang="en-US" dirty="0" smtClean="0">
                <a:latin typeface="楷体" pitchFamily="49" charset="-122"/>
                <a:ea typeface="楷体" pitchFamily="49" charset="-122"/>
              </a:rPr>
              <a:t>    在</a:t>
            </a:r>
            <a:r>
              <a:rPr lang="zh-CN" altLang="en-US" dirty="0" smtClean="0">
                <a:latin typeface="楷体" pitchFamily="49" charset="-122"/>
                <a:ea typeface="楷体" pitchFamily="49" charset="-122"/>
              </a:rPr>
              <a:t>等效剪切波速小于</a:t>
            </a:r>
            <a:r>
              <a:rPr lang="en-US" altLang="zh-CN" dirty="0" smtClean="0">
                <a:latin typeface="楷体" pitchFamily="49" charset="-122"/>
                <a:ea typeface="楷体" pitchFamily="49" charset="-122"/>
              </a:rPr>
              <a:t>150</a:t>
            </a:r>
            <a:r>
              <a:rPr lang="zh-CN" altLang="en-US" dirty="0" smtClean="0">
                <a:latin typeface="楷体" pitchFamily="49" charset="-122"/>
                <a:ea typeface="楷体" pitchFamily="49" charset="-122"/>
              </a:rPr>
              <a:t>米每秒时，场地覆盖层厚度提供大于</a:t>
            </a:r>
            <a:r>
              <a:rPr lang="en-US" altLang="zh-CN" dirty="0" smtClean="0">
                <a:latin typeface="楷体" pitchFamily="49" charset="-122"/>
                <a:ea typeface="楷体" pitchFamily="49" charset="-122"/>
              </a:rPr>
              <a:t>50</a:t>
            </a:r>
            <a:r>
              <a:rPr lang="zh-CN" altLang="en-US" dirty="0" smtClean="0">
                <a:latin typeface="楷体" pitchFamily="49" charset="-122"/>
                <a:ea typeface="楷体" pitchFamily="49" charset="-122"/>
              </a:rPr>
              <a:t>米时，无法确定场地类别为</a:t>
            </a:r>
            <a:r>
              <a:rPr lang="en-US" altLang="zh-CN" dirty="0" smtClean="0">
                <a:latin typeface="楷体" pitchFamily="49" charset="-122"/>
                <a:ea typeface="楷体" pitchFamily="49" charset="-122"/>
              </a:rPr>
              <a:t>III</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IV</a:t>
            </a:r>
            <a:r>
              <a:rPr lang="zh-CN" altLang="en-US" dirty="0" smtClean="0">
                <a:latin typeface="楷体" pitchFamily="49" charset="-122"/>
                <a:ea typeface="楷体" pitchFamily="49" charset="-122"/>
              </a:rPr>
              <a:t>类。如果场地覆盖层厚度大于</a:t>
            </a:r>
            <a:r>
              <a:rPr lang="en-US" altLang="zh-CN" dirty="0" smtClean="0">
                <a:latin typeface="楷体" pitchFamily="49" charset="-122"/>
                <a:ea typeface="楷体" pitchFamily="49" charset="-122"/>
              </a:rPr>
              <a:t>80</a:t>
            </a:r>
            <a:r>
              <a:rPr lang="zh-CN" altLang="en-US" dirty="0" smtClean="0">
                <a:latin typeface="楷体" pitchFamily="49" charset="-122"/>
                <a:ea typeface="楷体" pitchFamily="49" charset="-122"/>
              </a:rPr>
              <a:t>米，为</a:t>
            </a:r>
            <a:r>
              <a:rPr lang="en-US" altLang="zh-CN" dirty="0" smtClean="0">
                <a:latin typeface="楷体" pitchFamily="49" charset="-122"/>
                <a:ea typeface="楷体" pitchFamily="49" charset="-122"/>
              </a:rPr>
              <a:t>IV</a:t>
            </a:r>
            <a:r>
              <a:rPr lang="zh-CN" altLang="en-US" dirty="0" smtClean="0">
                <a:latin typeface="楷体" pitchFamily="49" charset="-122"/>
                <a:ea typeface="楷体" pitchFamily="49" charset="-122"/>
              </a:rPr>
              <a:t>类；场地覆盖层厚度大于</a:t>
            </a:r>
            <a:r>
              <a:rPr lang="en-US" altLang="zh-CN" dirty="0" smtClean="0">
                <a:latin typeface="楷体" pitchFamily="49" charset="-122"/>
                <a:ea typeface="楷体" pitchFamily="49" charset="-122"/>
              </a:rPr>
              <a:t>50</a:t>
            </a:r>
            <a:r>
              <a:rPr lang="zh-CN" altLang="en-US" dirty="0" smtClean="0">
                <a:latin typeface="楷体" pitchFamily="49" charset="-122"/>
                <a:ea typeface="楷体" pitchFamily="49" charset="-122"/>
              </a:rPr>
              <a:t>米，则为</a:t>
            </a:r>
            <a:r>
              <a:rPr lang="en-US" altLang="zh-CN" dirty="0" smtClean="0">
                <a:latin typeface="楷体" pitchFamily="49" charset="-122"/>
                <a:ea typeface="楷体" pitchFamily="49" charset="-122"/>
              </a:rPr>
              <a:t>III</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IV</a:t>
            </a:r>
            <a:r>
              <a:rPr lang="zh-CN" altLang="en-US" dirty="0" smtClean="0">
                <a:latin typeface="楷体" pitchFamily="49" charset="-122"/>
                <a:ea typeface="楷体" pitchFamily="49" charset="-122"/>
              </a:rPr>
              <a:t>类，或者无法准确确定。</a:t>
            </a:r>
          </a:p>
          <a:p>
            <a:pPr eaLnBrk="1" hangingPunct="1"/>
            <a:r>
              <a:rPr lang="zh-CN" altLang="en-US" dirty="0" smtClean="0">
                <a:latin typeface="楷体" pitchFamily="49" charset="-122"/>
                <a:ea typeface="楷体" pitchFamily="49" charset="-122"/>
              </a:rPr>
              <a:t>    由</a:t>
            </a:r>
            <a:r>
              <a:rPr lang="zh-CN" altLang="en-US" dirty="0" smtClean="0">
                <a:latin typeface="楷体" pitchFamily="49" charset="-122"/>
                <a:ea typeface="楷体" pitchFamily="49" charset="-122"/>
              </a:rPr>
              <a:t>于东营地区场地覆盖层厚度根据胜利油田地质物探资料揭露，厚度远远大于</a:t>
            </a:r>
            <a:r>
              <a:rPr lang="en-US" altLang="zh-CN" dirty="0" smtClean="0">
                <a:latin typeface="楷体" pitchFamily="49" charset="-122"/>
                <a:ea typeface="楷体" pitchFamily="49" charset="-122"/>
              </a:rPr>
              <a:t>80</a:t>
            </a:r>
            <a:r>
              <a:rPr lang="zh-CN" altLang="en-US" dirty="0" smtClean="0">
                <a:latin typeface="楷体" pitchFamily="49" charset="-122"/>
                <a:ea typeface="楷体" pitchFamily="49" charset="-122"/>
              </a:rPr>
              <a:t>米，所以提供场地覆盖层厚度时应尽量大于</a:t>
            </a:r>
            <a:r>
              <a:rPr lang="en-US" altLang="zh-CN" dirty="0" smtClean="0">
                <a:latin typeface="楷体" pitchFamily="49" charset="-122"/>
                <a:ea typeface="楷体" pitchFamily="49" charset="-122"/>
              </a:rPr>
              <a:t>80</a:t>
            </a:r>
            <a:r>
              <a:rPr lang="zh-CN" altLang="en-US" dirty="0" smtClean="0">
                <a:latin typeface="楷体" pitchFamily="49" charset="-122"/>
                <a:ea typeface="楷体" pitchFamily="49" charset="-122"/>
              </a:rPr>
              <a:t>米。</a:t>
            </a: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3</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如</a:t>
            </a:r>
            <a:r>
              <a:rPr lang="zh-CN" altLang="en-US" dirty="0" smtClean="0">
                <a:latin typeface="楷体" pitchFamily="49" charset="-122"/>
                <a:ea typeface="楷体" pitchFamily="49" charset="-122"/>
              </a:rPr>
              <a:t>何准确应用抗震规范</a:t>
            </a:r>
            <a:r>
              <a:rPr lang="en-US" altLang="zh-CN" dirty="0" smtClean="0">
                <a:latin typeface="楷体" pitchFamily="49" charset="-122"/>
                <a:ea typeface="楷体" pitchFamily="49" charset="-122"/>
              </a:rPr>
              <a:t>4.3.3</a:t>
            </a:r>
            <a:r>
              <a:rPr lang="zh-CN" altLang="en-US" dirty="0" smtClean="0">
                <a:latin typeface="楷体" pitchFamily="49" charset="-122"/>
                <a:ea typeface="楷体" pitchFamily="49" charset="-122"/>
              </a:rPr>
              <a:t>中液化初步判别的条件。</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802999"/>
            <a:ext cx="8464550" cy="1200329"/>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由</a:t>
            </a:r>
            <a:r>
              <a:rPr lang="zh-CN" altLang="en-US" dirty="0" smtClean="0">
                <a:latin typeface="楷体" pitchFamily="49" charset="-122"/>
                <a:ea typeface="楷体" pitchFamily="49" charset="-122"/>
              </a:rPr>
              <a:t>于初步判别条件中存在不少计算参数，建议参数明确提供，简单计算，以便明确表达是否满足初步判别条件。</a:t>
            </a:r>
          </a:p>
          <a:p>
            <a:pPr eaLnBrk="1" hangingPunct="1">
              <a:lnSpc>
                <a:spcPct val="80000"/>
              </a:lnSpc>
            </a:pPr>
            <a:r>
              <a:rPr lang="zh-CN" altLang="en-US" dirty="0" smtClean="0">
                <a:latin typeface="楷体" pitchFamily="49" charset="-122"/>
                <a:ea typeface="楷体" pitchFamily="49" charset="-122"/>
              </a:rPr>
              <a:t>    还</a:t>
            </a:r>
            <a:r>
              <a:rPr lang="zh-CN" altLang="en-US" dirty="0" smtClean="0">
                <a:latin typeface="楷体" pitchFamily="49" charset="-122"/>
                <a:ea typeface="楷体" pitchFamily="49" charset="-122"/>
              </a:rPr>
              <a:t>有如果工程概况中明确采用桩基础时，采用初步判别时，应有所取舍，以免假设与计算不符。</a:t>
            </a:r>
            <a:r>
              <a:rPr lang="en-US" altLang="zh-CN" dirty="0" smtClean="0">
                <a:latin typeface="楷体" pitchFamily="49" charset="-122"/>
                <a:ea typeface="楷体" pitchFamily="49" charset="-122"/>
              </a:rPr>
              <a:t>4.3.3</a:t>
            </a:r>
            <a:r>
              <a:rPr lang="zh-CN" altLang="en-US" dirty="0" smtClean="0">
                <a:latin typeface="楷体" pitchFamily="49" charset="-122"/>
                <a:ea typeface="楷体" pitchFamily="49" charset="-122"/>
              </a:rPr>
              <a:t>中</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个条件，</a:t>
            </a: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和</a:t>
            </a: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适用性大，应用</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时必须是浅埋天然地基的建筑，符合此类条件方可以应用。</a:t>
            </a: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4</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关</a:t>
            </a:r>
            <a:r>
              <a:rPr lang="zh-CN" altLang="en-US" dirty="0" smtClean="0">
                <a:latin typeface="楷体" pitchFamily="49" charset="-122"/>
                <a:ea typeface="楷体" pitchFamily="49" charset="-122"/>
              </a:rPr>
              <a:t>于抗震规范地</a:t>
            </a:r>
            <a:r>
              <a:rPr lang="en-US" altLang="zh-CN" dirty="0" smtClean="0">
                <a:latin typeface="楷体" pitchFamily="49" charset="-122"/>
                <a:ea typeface="楷体" pitchFamily="49" charset="-122"/>
              </a:rPr>
              <a:t>4.3.4</a:t>
            </a:r>
            <a:r>
              <a:rPr lang="zh-CN" altLang="en-US" dirty="0" smtClean="0">
                <a:latin typeface="楷体" pitchFamily="49" charset="-122"/>
                <a:ea typeface="楷体" pitchFamily="49" charset="-122"/>
              </a:rPr>
              <a:t>中液化判别深度</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米还是</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米的问题。</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913799"/>
            <a:ext cx="8464550" cy="978729"/>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在</a:t>
            </a:r>
            <a:r>
              <a:rPr lang="zh-CN" altLang="en-US" dirty="0" smtClean="0">
                <a:latin typeface="楷体" pitchFamily="49" charset="-122"/>
                <a:ea typeface="楷体" pitchFamily="49" charset="-122"/>
              </a:rPr>
              <a:t>东营地区多数液化判别深度</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米，不存在任何问题。有时，在项目较小，勘探孔深度多数小于</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米，液化判别深度应准确确定</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米还是</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米，以免违反规范。该类问题在</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建筑抗震设计规范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2016</a:t>
            </a:r>
            <a:r>
              <a:rPr lang="zh-CN" altLang="en-US" dirty="0" smtClean="0">
                <a:latin typeface="楷体" pitchFamily="49" charset="-122"/>
                <a:ea typeface="楷体" pitchFamily="49" charset="-122"/>
              </a:rPr>
              <a:t>年版）</a:t>
            </a:r>
            <a:r>
              <a:rPr lang="en-US" altLang="zh-CN" dirty="0" smtClean="0">
                <a:latin typeface="楷体" pitchFamily="49" charset="-122"/>
                <a:ea typeface="楷体" pitchFamily="49" charset="-122"/>
              </a:rPr>
              <a:t>4.3.4</a:t>
            </a:r>
            <a:r>
              <a:rPr lang="zh-CN" altLang="en-US" dirty="0" smtClean="0">
                <a:latin typeface="楷体" pitchFamily="49" charset="-122"/>
                <a:ea typeface="楷体" pitchFamily="49" charset="-122"/>
              </a:rPr>
              <a:t>及</a:t>
            </a:r>
            <a:r>
              <a:rPr lang="en-US" altLang="zh-CN" dirty="0" smtClean="0">
                <a:latin typeface="楷体" pitchFamily="49" charset="-122"/>
                <a:ea typeface="楷体" pitchFamily="49" charset="-122"/>
              </a:rPr>
              <a:t>4.2.1</a:t>
            </a:r>
            <a:r>
              <a:rPr lang="zh-CN" altLang="en-US" dirty="0" smtClean="0">
                <a:latin typeface="楷体" pitchFamily="49" charset="-122"/>
                <a:ea typeface="楷体" pitchFamily="49" charset="-122"/>
              </a:rPr>
              <a:t>中有明确的界定，具体工作时应准确把握。</a:t>
            </a: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5</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报</a:t>
            </a:r>
            <a:r>
              <a:rPr lang="zh-CN" altLang="en-US" dirty="0" smtClean="0">
                <a:latin typeface="楷体" pitchFamily="49" charset="-122"/>
                <a:ea typeface="楷体" pitchFamily="49" charset="-122"/>
              </a:rPr>
              <a:t>告中提供桩基方案，是否必须提供桩基设计等级。</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692199"/>
            <a:ext cx="8464550" cy="1421928"/>
          </a:xfrm>
          <a:prstGeom prst="rect">
            <a:avLst/>
          </a:prstGeom>
          <a:noFill/>
          <a:ln w="9525">
            <a:noFill/>
            <a:miter lim="800000"/>
            <a:headEnd/>
            <a:tailEnd/>
          </a:ln>
        </p:spPr>
        <p:txBody>
          <a:bodyPr wrap="square" anchor="ctr">
            <a:spAutoFit/>
          </a:bodyPr>
          <a:lstStyle/>
          <a:p>
            <a:pPr eaLnBrk="1" hangingPunct="1"/>
            <a:r>
              <a:rPr lang="zh-CN" altLang="en-US" dirty="0" smtClean="0">
                <a:latin typeface="楷体" pitchFamily="49" charset="-122"/>
                <a:ea typeface="楷体" pitchFamily="49" charset="-122"/>
              </a:rPr>
              <a:t>    各</a:t>
            </a:r>
            <a:r>
              <a:rPr lang="zh-CN" altLang="en-US" dirty="0" smtClean="0">
                <a:latin typeface="楷体" pitchFamily="49" charset="-122"/>
                <a:ea typeface="楷体" pitchFamily="49" charset="-122"/>
              </a:rPr>
              <a:t>种规范中涉及桩基设计等级的问题，桩基承载力确定、抗拔承载力检验、检测数量等要求。桩基础评价的报告中，不提供设计等级的问题，无法确定桩基础承载力确定方法。如果设计等级低于乙级，再说应试桩，无理论要求。</a:t>
            </a:r>
          </a:p>
          <a:p>
            <a:pPr eaLnBrk="1" hangingPunct="1"/>
            <a:r>
              <a:rPr lang="zh-CN" altLang="en-US" dirty="0" smtClean="0">
                <a:latin typeface="楷体" pitchFamily="49" charset="-122"/>
                <a:ea typeface="楷体" pitchFamily="49" charset="-122"/>
              </a:rPr>
              <a:t>以后岩土勘察报告中只要提供桩基方案，必须提供桩基设计等级。</a:t>
            </a:r>
          </a:p>
          <a:p>
            <a:pPr eaLnBrk="1" hangingPunct="1">
              <a:lnSpc>
                <a:spcPct val="80000"/>
              </a:lnSpc>
            </a:pPr>
            <a:endParaRPr lang="zh-CN" altLang="en-US" dirty="0" smtClean="0">
              <a:latin typeface="楷体" pitchFamily="49" charset="-122"/>
              <a:ea typeface="楷体" pitchFamily="49" charset="-122"/>
            </a:endParaRP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6</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当</a:t>
            </a:r>
            <a:r>
              <a:rPr lang="zh-CN" altLang="en-US" dirty="0" smtClean="0">
                <a:latin typeface="楷体" pitchFamily="49" charset="-122"/>
                <a:ea typeface="楷体" pitchFamily="49" charset="-122"/>
              </a:rPr>
              <a:t>地层描述中存在有机质、贝壳、姜石等，如何描述。</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289078"/>
            <a:ext cx="8464550" cy="2806922"/>
          </a:xfrm>
          <a:prstGeom prst="rect">
            <a:avLst/>
          </a:prstGeom>
          <a:noFill/>
          <a:ln w="9525">
            <a:noFill/>
            <a:miter lim="800000"/>
            <a:headEnd/>
            <a:tailEnd/>
          </a:ln>
        </p:spPr>
        <p:txBody>
          <a:bodyPr wrap="square" anchor="ctr">
            <a:spAutoFit/>
          </a:bodyPr>
          <a:lstStyle/>
          <a:p>
            <a:pPr eaLnBrk="1" hangingPunct="1">
              <a:lnSpc>
                <a:spcPct val="90000"/>
              </a:lnSpc>
            </a:pPr>
            <a:r>
              <a:rPr lang="zh-CN" altLang="en-US" dirty="0" smtClean="0">
                <a:latin typeface="楷体" pitchFamily="49" charset="-122"/>
                <a:ea typeface="楷体" pitchFamily="49" charset="-122"/>
              </a:rPr>
              <a:t>    </a:t>
            </a:r>
            <a:r>
              <a:rPr lang="en-US" altLang="zh-CN" dirty="0" smtClean="0"/>
              <a:t>《</a:t>
            </a:r>
            <a:r>
              <a:rPr lang="zh-CN" altLang="en-US" dirty="0" smtClean="0">
                <a:latin typeface="楷体" pitchFamily="49" charset="-122"/>
                <a:ea typeface="楷体" pitchFamily="49" charset="-122"/>
              </a:rPr>
              <a:t>建筑地基基础设计规范</a:t>
            </a:r>
            <a:r>
              <a:rPr lang="en-US" altLang="zh-CN" dirty="0" smtClean="0">
                <a:latin typeface="楷体" pitchFamily="49" charset="-122"/>
                <a:ea typeface="楷体" pitchFamily="49" charset="-122"/>
              </a:rPr>
              <a:t>》4.1.12</a:t>
            </a:r>
            <a:r>
              <a:rPr lang="zh-CN" altLang="en-US" dirty="0" smtClean="0">
                <a:latin typeface="楷体" pitchFamily="49" charset="-122"/>
                <a:ea typeface="楷体" pitchFamily="49" charset="-122"/>
              </a:rPr>
              <a:t>中，有机质含量大于</a:t>
            </a:r>
            <a:r>
              <a:rPr lang="en-US" altLang="zh-CN" dirty="0" smtClean="0">
                <a:latin typeface="楷体" pitchFamily="49" charset="-122"/>
                <a:ea typeface="楷体" pitchFamily="49" charset="-122"/>
              </a:rPr>
              <a:t>60%</a:t>
            </a:r>
            <a:r>
              <a:rPr lang="zh-CN" altLang="en-US" dirty="0" smtClean="0">
                <a:latin typeface="楷体" pitchFamily="49" charset="-122"/>
                <a:ea typeface="楷体" pitchFamily="49" charset="-122"/>
              </a:rPr>
              <a:t>的土为泥炭，有机质含量大于或等于</a:t>
            </a:r>
            <a:r>
              <a:rPr lang="en-US" altLang="zh-CN" dirty="0" smtClean="0">
                <a:latin typeface="楷体" pitchFamily="49" charset="-122"/>
                <a:ea typeface="楷体" pitchFamily="49" charset="-122"/>
              </a:rPr>
              <a:t>10%</a:t>
            </a:r>
            <a:r>
              <a:rPr lang="zh-CN" altLang="en-US" dirty="0" smtClean="0">
                <a:latin typeface="楷体" pitchFamily="49" charset="-122"/>
                <a:ea typeface="楷体" pitchFamily="49" charset="-122"/>
              </a:rPr>
              <a:t>且小于</a:t>
            </a:r>
            <a:r>
              <a:rPr lang="en-US" altLang="zh-CN" dirty="0" smtClean="0">
                <a:latin typeface="楷体" pitchFamily="49" charset="-122"/>
                <a:ea typeface="楷体" pitchFamily="49" charset="-122"/>
              </a:rPr>
              <a:t>60%</a:t>
            </a:r>
            <a:r>
              <a:rPr lang="zh-CN" altLang="en-US" dirty="0" smtClean="0">
                <a:latin typeface="楷体" pitchFamily="49" charset="-122"/>
                <a:ea typeface="楷体" pitchFamily="49" charset="-122"/>
              </a:rPr>
              <a:t>的土为泥炭质土。</a:t>
            </a:r>
          </a:p>
          <a:p>
            <a:pPr eaLnBrk="1" hangingPunct="1">
              <a:lnSpc>
                <a:spcPct val="90000"/>
              </a:lnSpc>
            </a:pP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岩土工程勘察规范</a:t>
            </a:r>
            <a:r>
              <a:rPr lang="en-US" altLang="zh-CN" dirty="0" smtClean="0">
                <a:latin typeface="楷体" pitchFamily="49" charset="-122"/>
                <a:ea typeface="楷体" pitchFamily="49" charset="-122"/>
              </a:rPr>
              <a:t>》3.3.7</a:t>
            </a:r>
            <a:r>
              <a:rPr lang="zh-CN" altLang="en-US" dirty="0" smtClean="0">
                <a:latin typeface="楷体" pitchFamily="49" charset="-122"/>
                <a:ea typeface="楷体" pitchFamily="49" charset="-122"/>
              </a:rPr>
              <a:t>中，粉土与粘性土均要求描述包含物等内容。贝壳、姜结石等在东营地区属于对于工程性质影响较大的包含物，其数量多少、大小应尽量描述。</a:t>
            </a:r>
          </a:p>
          <a:p>
            <a:pPr eaLnBrk="1" hangingPunct="1">
              <a:lnSpc>
                <a:spcPct val="90000"/>
              </a:lnSpc>
            </a:pPr>
            <a:r>
              <a:rPr lang="zh-CN" altLang="en-US" dirty="0" smtClean="0">
                <a:latin typeface="楷体" pitchFamily="49" charset="-122"/>
                <a:ea typeface="楷体" pitchFamily="49" charset="-122"/>
              </a:rPr>
              <a:t>    有</a:t>
            </a:r>
            <a:r>
              <a:rPr lang="zh-CN" altLang="en-US" dirty="0" smtClean="0">
                <a:latin typeface="楷体" pitchFamily="49" charset="-122"/>
                <a:ea typeface="楷体" pitchFamily="49" charset="-122"/>
              </a:rPr>
              <a:t>机质、贝壳在东营地区的存在数量多少影响地层的性质，影响基础方案选择。如果贝壳含量足够多，地层就是贝壳矿，不是简单的地层了。如果有机质含量足够多，应测定含量，描述是泥炭还是泥炭质土。</a:t>
            </a:r>
          </a:p>
          <a:p>
            <a:pPr eaLnBrk="1" hangingPunct="1">
              <a:lnSpc>
                <a:spcPct val="90000"/>
              </a:lnSpc>
            </a:pPr>
            <a:r>
              <a:rPr lang="zh-CN" altLang="en-US" dirty="0" smtClean="0">
                <a:latin typeface="楷体" pitchFamily="49" charset="-122"/>
                <a:ea typeface="楷体" pitchFamily="49" charset="-122"/>
              </a:rPr>
              <a:t>    在</a:t>
            </a:r>
            <a:r>
              <a:rPr lang="zh-CN" altLang="en-US" dirty="0" smtClean="0">
                <a:latin typeface="楷体" pitchFamily="49" charset="-122"/>
                <a:ea typeface="楷体" pitchFamily="49" charset="-122"/>
              </a:rPr>
              <a:t>东营地区勘察，如果存在有机质、贝壳不描数量，容易引起误解，甚至影响基础设计基坑支护方案选择。</a:t>
            </a:r>
          </a:p>
          <a:p>
            <a:pPr eaLnBrk="1" hangingPunct="1">
              <a:lnSpc>
                <a:spcPct val="80000"/>
              </a:lnSpc>
            </a:pPr>
            <a:endParaRPr lang="zh-CN" altLang="en-US" dirty="0" smtClean="0">
              <a:latin typeface="楷体" pitchFamily="49" charset="-122"/>
              <a:ea typeface="楷体" pitchFamily="49" charset="-122"/>
            </a:endParaRP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问题</a:t>
            </a:r>
            <a:r>
              <a:rPr lang="en-US" altLang="zh-CN" b="1" dirty="0">
                <a:solidFill>
                  <a:schemeClr val="bg1"/>
                </a:solidFill>
                <a:latin typeface="微软雅黑" pitchFamily="34" charset="-122"/>
                <a:ea typeface="微软雅黑" pitchFamily="34" charset="-122"/>
                <a:sym typeface="+mn-ea"/>
              </a:rPr>
              <a:t>1</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392241"/>
            <a:ext cx="8394700" cy="553998"/>
          </a:xfrm>
          <a:prstGeom prst="rect">
            <a:avLst/>
          </a:prstGeom>
          <a:noFill/>
          <a:ln w="9525">
            <a:noFill/>
            <a:miter lim="800000"/>
            <a:headEnd/>
            <a:tailEnd/>
          </a:ln>
        </p:spPr>
        <p:txBody>
          <a:bodyPr anchor="ctr">
            <a:spAutoFit/>
          </a:bodyPr>
          <a:lstStyle/>
          <a:p>
            <a:pPr>
              <a:lnSpc>
                <a:spcPct val="150000"/>
              </a:lnSpc>
            </a:pPr>
            <a:r>
              <a:rPr lang="zh-CN" altLang="en-US" sz="2000" dirty="0" smtClean="0">
                <a:latin typeface="楷体" pitchFamily="49" charset="-122"/>
                <a:ea typeface="楷体" pitchFamily="49" charset="-122"/>
              </a:rPr>
              <a:t>    勘</a:t>
            </a:r>
            <a:r>
              <a:rPr lang="zh-CN" altLang="en-US" sz="2000" dirty="0" smtClean="0">
                <a:latin typeface="楷体" pitchFamily="49" charset="-122"/>
                <a:ea typeface="楷体" pitchFamily="49" charset="-122"/>
              </a:rPr>
              <a:t>察报告回复能否生成电子版意见，改为网上回复？</a:t>
            </a:r>
            <a:endParaRPr lang="zh-CN" altLang="en-US" sz="2000" dirty="0">
              <a:latin typeface="楷体" pitchFamily="49" charset="-122"/>
              <a:ea typeface="楷体" pitchFamily="49" charset="-122"/>
            </a:endParaRPr>
          </a:p>
        </p:txBody>
      </p:sp>
      <p:sp>
        <p:nvSpPr>
          <p:cNvPr id="49157" name="文本框 4"/>
          <p:cNvSpPr txBox="1">
            <a:spLocks noChangeArrowheads="1"/>
          </p:cNvSpPr>
          <p:nvPr/>
        </p:nvSpPr>
        <p:spPr bwMode="auto">
          <a:xfrm>
            <a:off x="331788" y="3335338"/>
            <a:ext cx="1203325" cy="369887"/>
          </a:xfrm>
          <a:prstGeom prst="rect">
            <a:avLst/>
          </a:prstGeom>
          <a:solidFill>
            <a:srgbClr val="00B050"/>
          </a:solidFill>
          <a:ln w="9525">
            <a:noFill/>
            <a:miter lim="800000"/>
            <a:headEnd/>
            <a:tailEnd/>
          </a:ln>
        </p:spPr>
        <p:txBody>
          <a:bodyPr>
            <a:spAutoFit/>
          </a:bodyPr>
          <a:lstStyle/>
          <a:p>
            <a:pPr algn="ctr"/>
            <a:r>
              <a:rPr lang="zh-CN" altLang="en-US" b="1">
                <a:solidFill>
                  <a:schemeClr val="bg1"/>
                </a:solidFill>
                <a:latin typeface="微软雅黑" pitchFamily="34" charset="-122"/>
                <a:ea typeface="微软雅黑" pitchFamily="34" charset="-122"/>
                <a:sym typeface="+mn-ea"/>
              </a:rPr>
              <a:t>意见</a:t>
            </a:r>
          </a:p>
        </p:txBody>
      </p:sp>
      <p:sp>
        <p:nvSpPr>
          <p:cNvPr id="8" name="矩形 7"/>
          <p:cNvSpPr/>
          <p:nvPr/>
        </p:nvSpPr>
        <p:spPr>
          <a:xfrm>
            <a:off x="436563" y="3798888"/>
            <a:ext cx="8472487" cy="2449512"/>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9" name="Rectangle 1"/>
          <p:cNvSpPr>
            <a:spLocks noChangeArrowheads="1"/>
          </p:cNvSpPr>
          <p:nvPr/>
        </p:nvSpPr>
        <p:spPr bwMode="auto">
          <a:xfrm>
            <a:off x="457200" y="3543154"/>
            <a:ext cx="8464550" cy="2816156"/>
          </a:xfrm>
          <a:prstGeom prst="rect">
            <a:avLst/>
          </a:prstGeom>
          <a:noFill/>
          <a:ln w="9525">
            <a:noFill/>
            <a:miter lim="800000"/>
            <a:headEnd/>
            <a:tailEnd/>
          </a:ln>
        </p:spPr>
        <p:txBody>
          <a:bodyPr anchor="ctr">
            <a:spAutoFit/>
          </a:bodyPr>
          <a:lstStyle/>
          <a:p>
            <a:pPr>
              <a:lnSpc>
                <a:spcPct val="150000"/>
              </a:lnSpc>
            </a:pPr>
            <a:r>
              <a:rPr lang="zh-CN" altLang="en-US" sz="2000" dirty="0" smtClean="0">
                <a:latin typeface="楷体" pitchFamily="49" charset="-122"/>
                <a:ea typeface="楷体" pitchFamily="49" charset="-122"/>
              </a:rPr>
              <a:t>    随</a:t>
            </a:r>
            <a:r>
              <a:rPr lang="zh-CN" altLang="en-US" sz="2000" dirty="0" smtClean="0">
                <a:latin typeface="楷体" pitchFamily="49" charset="-122"/>
                <a:ea typeface="楷体" pitchFamily="49" charset="-122"/>
              </a:rPr>
              <a:t>着数字化审图的逐步实施，数字化审图会逐步走入工作中，勘察设计单位会越来越少跑腿。现阶段，若勘察单位因为时间等原因，也可以发送一审电子版意见。复审时可以发送电子版复审。复审可以与勘察审查师沟通，发送到勘察审查专业公共邮箱进行复审。最后审结时间以纸质版为准。</a:t>
            </a:r>
          </a:p>
          <a:p>
            <a:pPr>
              <a:lnSpc>
                <a:spcPct val="150000"/>
              </a:lnSpc>
            </a:pPr>
            <a:endParaRPr lang="zh-CN" altLang="en-US" dirty="0">
              <a:latin typeface="楷体" pitchFamily="49" charset="-122"/>
              <a:ea typeface="楷体" pitchFamily="49" charset="-122"/>
            </a:endParaRPr>
          </a:p>
        </p:txBody>
      </p:sp>
      <p:cxnSp>
        <p:nvCxnSpPr>
          <p:cNvPr id="11" name="直接连接符 10"/>
          <p:cNvCxnSpPr/>
          <p:nvPr/>
        </p:nvCxnSpPr>
        <p:spPr>
          <a:xfrm>
            <a:off x="330200" y="3335338"/>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371600"/>
            <a:ext cx="8537575" cy="581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7</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b="1" dirty="0" smtClean="0"/>
              <a:t>如何提供基坑设计参数中的剪切指标。</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1981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2362200"/>
            <a:ext cx="8472487" cy="38100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2402884"/>
            <a:ext cx="8464550" cy="4302716"/>
          </a:xfrm>
          <a:prstGeom prst="rect">
            <a:avLst/>
          </a:prstGeom>
          <a:noFill/>
          <a:ln w="9525">
            <a:noFill/>
            <a:miter lim="800000"/>
            <a:headEnd/>
            <a:tailEnd/>
          </a:ln>
        </p:spPr>
        <p:txBody>
          <a:bodyPr wrap="square" anchor="ctr">
            <a:spAutoFit/>
          </a:bodyPr>
          <a:lstStyle/>
          <a:p>
            <a:pPr eaLnBrk="1" hangingPunct="1">
              <a:lnSpc>
                <a:spcPct val="80000"/>
              </a:lnSpc>
            </a:pPr>
            <a:r>
              <a:rPr lang="zh-CN" altLang="en-US" sz="1600" dirty="0" smtClean="0">
                <a:latin typeface="楷体" pitchFamily="49" charset="-122"/>
                <a:ea typeface="楷体" pitchFamily="49" charset="-122"/>
              </a:rPr>
              <a:t>    </a:t>
            </a:r>
            <a:r>
              <a:rPr lang="zh-CN" altLang="en-US" dirty="0" smtClean="0">
                <a:latin typeface="楷体" pitchFamily="49" charset="-122"/>
                <a:ea typeface="楷体" pitchFamily="49" charset="-122"/>
              </a:rPr>
              <a:t>在</a:t>
            </a:r>
            <a:r>
              <a:rPr lang="zh-CN" altLang="en-US" dirty="0" smtClean="0">
                <a:latin typeface="楷体" pitchFamily="49" charset="-122"/>
                <a:ea typeface="楷体" pitchFamily="49" charset="-122"/>
              </a:rPr>
              <a:t>基坑支护规范及相关规范中有明确的规定，问题是多数单位对于不固结不排水试验、固结不排水试验、固结快剪试验不加区分，随意使用，无法准确满足规范要求。</a:t>
            </a:r>
          </a:p>
          <a:p>
            <a:pPr eaLnBrk="1" hangingPunct="1">
              <a:lnSpc>
                <a:spcPct val="80000"/>
              </a:lnSpc>
            </a:pPr>
            <a:r>
              <a:rPr lang="zh-CN" altLang="en-US" dirty="0" smtClean="0">
                <a:latin typeface="楷体" pitchFamily="49" charset="-122"/>
                <a:ea typeface="楷体" pitchFamily="49" charset="-122"/>
              </a:rPr>
              <a:t>   各种剪切试验其试验原理不一样，试验数据无法体现实际原理，应引起高度重视。部分单位不固结不排水试验、固结不排水试验、快剪试验、固结快剪试验数据大体一致，数据极其不合理，甚至是错误的。</a:t>
            </a:r>
          </a:p>
          <a:p>
            <a:pPr eaLnBrk="1" hangingPunct="1">
              <a:lnSpc>
                <a:spcPct val="80000"/>
              </a:lnSpc>
            </a:pPr>
            <a:r>
              <a:rPr lang="en-US" altLang="zh-CN" dirty="0" smtClean="0">
                <a:latin typeface="楷体" pitchFamily="49" charset="-122"/>
                <a:ea typeface="楷体" pitchFamily="49" charset="-122"/>
              </a:rPr>
              <a:t>    《</a:t>
            </a:r>
            <a:r>
              <a:rPr lang="zh-CN" altLang="en-US" dirty="0" smtClean="0">
                <a:latin typeface="楷体" pitchFamily="49" charset="-122"/>
                <a:ea typeface="楷体" pitchFamily="49" charset="-122"/>
              </a:rPr>
              <a:t>建筑基坑支护技术规程</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JGJ120-2012</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3.1.14</a:t>
            </a:r>
            <a:r>
              <a:rPr lang="zh-CN" altLang="en-US" dirty="0" smtClean="0">
                <a:latin typeface="楷体" pitchFamily="49" charset="-122"/>
                <a:ea typeface="楷体" pitchFamily="49" charset="-122"/>
              </a:rPr>
              <a:t>条规定简单摘录如下</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eaLnBrk="1" hangingPunct="1">
              <a:lnSpc>
                <a:spcPct val="80000"/>
              </a:lnSpc>
            </a:pP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）地</a:t>
            </a:r>
            <a:r>
              <a:rPr lang="zh-CN" altLang="en-US" dirty="0" smtClean="0">
                <a:latin typeface="楷体" pitchFamily="49" charset="-122"/>
                <a:ea typeface="楷体" pitchFamily="49" charset="-122"/>
              </a:rPr>
              <a:t>下水位以上的粘性土、粘质粉土，应采用固结不排水试验或固结快剪试验，砂性土等，采用有效应力强度指标。</a:t>
            </a:r>
          </a:p>
          <a:p>
            <a:pPr eaLnBrk="1" hangingPunct="1">
              <a:lnSpc>
                <a:spcPct val="80000"/>
              </a:lnSpc>
            </a:pP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）地</a:t>
            </a:r>
            <a:r>
              <a:rPr lang="zh-CN" altLang="en-US" dirty="0" smtClean="0">
                <a:latin typeface="楷体" pitchFamily="49" charset="-122"/>
                <a:ea typeface="楷体" pitchFamily="49" charset="-122"/>
              </a:rPr>
              <a:t>下水位以下的粘性土、粘质粉土，可以采用水土合算方法；此时，正常固结和超固结土应采用固结不排水试验或固结快剪试验，对欠固结土，</a:t>
            </a:r>
            <a:r>
              <a:rPr lang="zh-CN" altLang="en-US" b="1" dirty="0" smtClean="0">
                <a:latin typeface="楷体" pitchFamily="49" charset="-122"/>
                <a:ea typeface="楷体" pitchFamily="49" charset="-122"/>
              </a:rPr>
              <a:t>宜采用有效自重压力下预固结的不固结不排水试验指标。</a:t>
            </a:r>
          </a:p>
          <a:p>
            <a:pPr eaLnBrk="1" hangingPunct="1">
              <a:lnSpc>
                <a:spcPct val="80000"/>
              </a:lnSpc>
            </a:pP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）地</a:t>
            </a:r>
            <a:r>
              <a:rPr lang="zh-CN" altLang="en-US" dirty="0" smtClean="0">
                <a:latin typeface="楷体" pitchFamily="49" charset="-122"/>
                <a:ea typeface="楷体" pitchFamily="49" charset="-122"/>
              </a:rPr>
              <a:t>下水位以下的砂质粉土，可以采用水土分算方法；此时，应采用有效应力强度指标，砂质粉土，缺少有效应力指标时，可采用固结不排水试验或固结快剪试验；砂土，有效应力指标可根据标准贯入试验和水下休止角等物理力学指标确定。</a:t>
            </a:r>
          </a:p>
          <a:p>
            <a:pPr eaLnBrk="1" hangingPunct="1">
              <a:lnSpc>
                <a:spcPct val="80000"/>
              </a:lnSpc>
            </a:pPr>
            <a:r>
              <a:rPr lang="en-US" altLang="zh-CN" dirty="0" smtClean="0">
                <a:latin typeface="楷体" pitchFamily="49" charset="-122"/>
                <a:ea typeface="楷体" pitchFamily="49" charset="-122"/>
              </a:rPr>
              <a:t>4</a:t>
            </a:r>
            <a:r>
              <a:rPr lang="zh-CN" altLang="en-US" dirty="0" smtClean="0">
                <a:latin typeface="楷体" pitchFamily="49" charset="-122"/>
                <a:ea typeface="楷体" pitchFamily="49" charset="-122"/>
              </a:rPr>
              <a:t>土</a:t>
            </a:r>
            <a:r>
              <a:rPr lang="zh-CN" altLang="en-US" dirty="0" smtClean="0">
                <a:latin typeface="楷体" pitchFamily="49" charset="-122"/>
                <a:ea typeface="楷体" pitchFamily="49" charset="-122"/>
              </a:rPr>
              <a:t>的剪切指标尚可根据室内、原位试验得到的其他物理力学指标，按照经验确定。</a:t>
            </a:r>
          </a:p>
          <a:p>
            <a:pPr eaLnBrk="1" hangingPunct="1">
              <a:lnSpc>
                <a:spcPct val="80000"/>
              </a:lnSpc>
            </a:pPr>
            <a:r>
              <a:rPr lang="zh-CN" altLang="en-US" dirty="0" smtClean="0">
                <a:latin typeface="楷体" pitchFamily="49" charset="-122"/>
                <a:ea typeface="楷体" pitchFamily="49" charset="-122"/>
              </a:rPr>
              <a:t>建议以后尽量符合规范基本要求提供指标。</a:t>
            </a:r>
          </a:p>
          <a:p>
            <a:pPr eaLnBrk="1" hangingPunct="1">
              <a:lnSpc>
                <a:spcPct val="80000"/>
              </a:lnSpc>
            </a:pPr>
            <a:endParaRPr lang="zh-CN" altLang="en-US" dirty="0" smtClean="0"/>
          </a:p>
          <a:p>
            <a:pPr eaLnBrk="1" hangingPunct="1">
              <a:lnSpc>
                <a:spcPct val="80000"/>
              </a:lnSpc>
            </a:pPr>
            <a:endParaRPr lang="zh-CN" altLang="en-US" dirty="0" smtClean="0">
              <a:latin typeface="楷体" pitchFamily="49" charset="-122"/>
              <a:ea typeface="楷体" pitchFamily="49" charset="-122"/>
            </a:endParaRPr>
          </a:p>
        </p:txBody>
      </p:sp>
      <p:cxnSp>
        <p:nvCxnSpPr>
          <p:cNvPr id="11" name="直接连接符 10"/>
          <p:cNvCxnSpPr/>
          <p:nvPr/>
        </p:nvCxnSpPr>
        <p:spPr>
          <a:xfrm>
            <a:off x="304800" y="1981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8</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7"/>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存</a:t>
            </a:r>
            <a:r>
              <a:rPr lang="zh-CN" altLang="en-US" dirty="0" smtClean="0">
                <a:latin typeface="楷体" pitchFamily="49" charset="-122"/>
                <a:ea typeface="楷体" pitchFamily="49" charset="-122"/>
              </a:rPr>
              <a:t>在基坑工程时，收集什么样的基本资料</a:t>
            </a:r>
            <a:r>
              <a:rPr lang="zh-CN" altLang="en-US" b="1" dirty="0" smtClean="0">
                <a:latin typeface="楷体" pitchFamily="49" charset="-122"/>
                <a:ea typeface="楷体" pitchFamily="49" charset="-122"/>
              </a:rPr>
              <a:t>。</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733800"/>
            <a:ext cx="8464550" cy="1311128"/>
          </a:xfrm>
          <a:prstGeom prst="rect">
            <a:avLst/>
          </a:prstGeom>
          <a:noFill/>
          <a:ln w="9525">
            <a:noFill/>
            <a:miter lim="800000"/>
            <a:headEnd/>
            <a:tailEnd/>
          </a:ln>
        </p:spPr>
        <p:txBody>
          <a:bodyPr wrap="square" anchor="ctr">
            <a:spAutoFit/>
          </a:bodyPr>
          <a:lstStyle/>
          <a:p>
            <a:pPr eaLnBrk="1" hangingPunct="1">
              <a:lnSpc>
                <a:spcPct val="90000"/>
              </a:lnSpc>
            </a:pPr>
            <a:r>
              <a:rPr lang="zh-CN" altLang="en-US" dirty="0" smtClean="0">
                <a:latin typeface="楷体" pitchFamily="49" charset="-122"/>
                <a:ea typeface="楷体" pitchFamily="49" charset="-122"/>
              </a:rPr>
              <a:t>    基</a:t>
            </a:r>
            <a:r>
              <a:rPr lang="zh-CN" altLang="en-US" dirty="0" smtClean="0">
                <a:latin typeface="楷体" pitchFamily="49" charset="-122"/>
                <a:ea typeface="楷体" pitchFamily="49" charset="-122"/>
              </a:rPr>
              <a:t>坑工程中非常关键的资料：基坑开挖深度、建筑总平面布置图、周边已有水文地质和工程地质资料、临近建筑物和地下设施的现状及对开挖变形的承受能力。</a:t>
            </a:r>
          </a:p>
          <a:p>
            <a:pPr eaLnBrk="1" hangingPunct="1">
              <a:lnSpc>
                <a:spcPct val="90000"/>
              </a:lnSpc>
            </a:pPr>
            <a:r>
              <a:rPr lang="zh-CN" altLang="en-US" dirty="0" smtClean="0">
                <a:latin typeface="楷体" pitchFamily="49" charset="-122"/>
                <a:ea typeface="楷体" pitchFamily="49" charset="-122"/>
              </a:rPr>
              <a:t>    基坑开挖深度、建筑总平面布置图及临近建筑物和地下设施的现状及对开挖变形的承受能力影响基坑等级的确定，影响支护方案的选择。</a:t>
            </a:r>
            <a:endParaRPr lang="zh-CN" altLang="en-US" b="1" dirty="0" smtClean="0">
              <a:latin typeface="楷体" pitchFamily="49" charset="-122"/>
              <a:ea typeface="楷体" pitchFamily="49" charset="-122"/>
            </a:endParaRPr>
          </a:p>
          <a:p>
            <a:pPr eaLnBrk="1" hangingPunct="1">
              <a:lnSpc>
                <a:spcPct val="80000"/>
              </a:lnSpc>
            </a:pPr>
            <a:endParaRPr lang="zh-CN" altLang="en-US" dirty="0" smtClean="0">
              <a:latin typeface="楷体" pitchFamily="49" charset="-122"/>
              <a:ea typeface="楷体" pitchFamily="49" charset="-122"/>
            </a:endParaRP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9</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480267"/>
            <a:ext cx="8394700" cy="53553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是</a:t>
            </a:r>
            <a:r>
              <a:rPr lang="zh-CN" altLang="en-US" dirty="0" smtClean="0">
                <a:latin typeface="楷体" pitchFamily="49" charset="-122"/>
                <a:ea typeface="楷体" pitchFamily="49" charset="-122"/>
              </a:rPr>
              <a:t>否必须执行山东省</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建筑岩土工程勘察设计规范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标</a:t>
            </a:r>
            <a:r>
              <a:rPr lang="en-US" altLang="zh-CN" dirty="0" smtClean="0">
                <a:latin typeface="楷体" pitchFamily="49" charset="-122"/>
                <a:ea typeface="楷体" pitchFamily="49" charset="-122"/>
              </a:rPr>
              <a:t>5.2.18</a:t>
            </a:r>
            <a:r>
              <a:rPr lang="zh-CN" altLang="en-US" dirty="0" smtClean="0">
                <a:latin typeface="楷体" pitchFamily="49" charset="-122"/>
                <a:ea typeface="楷体" pitchFamily="49" charset="-122"/>
              </a:rPr>
              <a:t>条地基均匀性定量评价的问题</a:t>
            </a:r>
            <a:r>
              <a:rPr lang="zh-CN" alt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844599"/>
            <a:ext cx="8464550" cy="1089529"/>
          </a:xfrm>
          <a:prstGeom prst="rect">
            <a:avLst/>
          </a:prstGeom>
          <a:noFill/>
          <a:ln w="9525">
            <a:noFill/>
            <a:miter lim="800000"/>
            <a:headEnd/>
            <a:tailEnd/>
          </a:ln>
        </p:spPr>
        <p:txBody>
          <a:bodyPr wrap="square" anchor="ctr">
            <a:spAutoFit/>
          </a:bodyPr>
          <a:lstStyle/>
          <a:p>
            <a:pPr eaLnBrk="1" hangingPunct="1">
              <a:lnSpc>
                <a:spcPct val="90000"/>
              </a:lnSpc>
            </a:pPr>
            <a:r>
              <a:rPr lang="zh-CN" altLang="en-US" dirty="0" smtClean="0">
                <a:latin typeface="楷体" pitchFamily="49" charset="-122"/>
                <a:ea typeface="楷体" pitchFamily="49" charset="-122"/>
              </a:rPr>
              <a:t>    </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建筑岩土工程勘察设计规范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DB37/5052-2015</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5.2.18</a:t>
            </a:r>
            <a:r>
              <a:rPr lang="zh-CN" altLang="en-US" dirty="0" smtClean="0">
                <a:latin typeface="楷体" pitchFamily="49" charset="-122"/>
                <a:ea typeface="楷体" pitchFamily="49" charset="-122"/>
              </a:rPr>
              <a:t>条规定</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对于符合本规范</a:t>
            </a:r>
            <a:r>
              <a:rPr lang="en-US" altLang="zh-CN" dirty="0" smtClean="0">
                <a:latin typeface="楷体" pitchFamily="49" charset="-122"/>
                <a:ea typeface="楷体" pitchFamily="49" charset="-122"/>
              </a:rPr>
              <a:t>5.2.19</a:t>
            </a:r>
            <a:r>
              <a:rPr lang="zh-CN" altLang="en-US" dirty="0" smtClean="0">
                <a:latin typeface="楷体" pitchFamily="49" charset="-122"/>
                <a:ea typeface="楷体" pitchFamily="49" charset="-122"/>
              </a:rPr>
              <a:t>条第</a:t>
            </a: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款的建筑地基，应对地基均匀性作出定性评价；其余的丙级、乙级和甲级建筑物地基，应对地基均匀性作出定量评价。研讨会专家认为</a:t>
            </a:r>
            <a:r>
              <a:rPr lang="en-US" altLang="zh-CN" dirty="0" smtClean="0">
                <a:latin typeface="楷体" pitchFamily="49" charset="-122"/>
                <a:ea typeface="楷体" pitchFamily="49" charset="-122"/>
              </a:rPr>
              <a:t>5.2.18</a:t>
            </a:r>
            <a:r>
              <a:rPr lang="zh-CN" altLang="en-US" dirty="0" smtClean="0">
                <a:latin typeface="楷体" pitchFamily="49" charset="-122"/>
                <a:ea typeface="楷体" pitchFamily="49" charset="-122"/>
              </a:rPr>
              <a:t>条应该执行。</a:t>
            </a: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1906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10</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228600" y="1591066"/>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渗</a:t>
            </a:r>
            <a:r>
              <a:rPr lang="zh-CN" altLang="en-US" dirty="0" smtClean="0">
                <a:latin typeface="楷体" pitchFamily="49" charset="-122"/>
                <a:ea typeface="楷体" pitchFamily="49" charset="-122"/>
              </a:rPr>
              <a:t>透系数仅仅提供垂直渗透系数是否满足要求。</a:t>
            </a:r>
          </a:p>
        </p:txBody>
      </p:sp>
      <p:sp>
        <p:nvSpPr>
          <p:cNvPr id="49157" name="文本框 4"/>
          <p:cNvSpPr txBox="1">
            <a:spLocks noChangeArrowheads="1"/>
          </p:cNvSpPr>
          <p:nvPr/>
        </p:nvSpPr>
        <p:spPr bwMode="auto">
          <a:xfrm>
            <a:off x="304800" y="2743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200400"/>
            <a:ext cx="8472487" cy="27432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381000" y="3581400"/>
            <a:ext cx="8464550" cy="840230"/>
          </a:xfrm>
          <a:prstGeom prst="rect">
            <a:avLst/>
          </a:prstGeom>
          <a:noFill/>
          <a:ln w="9525">
            <a:noFill/>
            <a:miter lim="800000"/>
            <a:headEnd/>
            <a:tailEnd/>
          </a:ln>
        </p:spPr>
        <p:txBody>
          <a:bodyPr wrap="square" anchor="ctr">
            <a:spAutoFit/>
          </a:bodyPr>
          <a:lstStyle/>
          <a:p>
            <a:pPr>
              <a:lnSpc>
                <a:spcPct val="90000"/>
              </a:lnSpc>
            </a:pPr>
            <a:r>
              <a:rPr lang="zh-CN" altLang="en-US" dirty="0" smtClean="0">
                <a:latin typeface="楷体" pitchFamily="49" charset="-122"/>
                <a:ea typeface="楷体" pitchFamily="49" charset="-122"/>
              </a:rPr>
              <a:t>    垂</a:t>
            </a:r>
            <a:r>
              <a:rPr lang="zh-CN" altLang="en-US" dirty="0" smtClean="0">
                <a:latin typeface="楷体" pitchFamily="49" charset="-122"/>
                <a:ea typeface="楷体" pitchFamily="49" charset="-122"/>
              </a:rPr>
              <a:t>直或者水平渗透系数均应提供，应按照工程要求，进行土工试验，提供合适的渗透系数，试验成果应注明垂直或者水平渗透系数。</a:t>
            </a:r>
          </a:p>
          <a:p>
            <a:pPr eaLnBrk="1" hangingPunct="1">
              <a:lnSpc>
                <a:spcPct val="90000"/>
              </a:lnSpc>
            </a:pPr>
            <a:endParaRPr lang="zh-CN" altLang="en-US" dirty="0" smtClean="0">
              <a:latin typeface="楷体" pitchFamily="49" charset="-122"/>
              <a:ea typeface="楷体" pitchFamily="49" charset="-122"/>
            </a:endParaRPr>
          </a:p>
        </p:txBody>
      </p:sp>
      <p:cxnSp>
        <p:nvCxnSpPr>
          <p:cNvPr id="11" name="直接连接符 10"/>
          <p:cNvCxnSpPr/>
          <p:nvPr/>
        </p:nvCxnSpPr>
        <p:spPr>
          <a:xfrm>
            <a:off x="304800" y="2743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勘察技术问题交流（审查常见问题）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2</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471347"/>
            <a:ext cx="8394700" cy="923330"/>
          </a:xfrm>
          <a:prstGeom prst="rect">
            <a:avLst/>
          </a:prstGeom>
          <a:noFill/>
          <a:ln w="9525">
            <a:noFill/>
            <a:miter lim="800000"/>
            <a:headEnd/>
            <a:tailEnd/>
          </a:ln>
        </p:spPr>
        <p:txBody>
          <a:bodyPr anchor="ctr">
            <a:spAutoFit/>
          </a:bodyPr>
          <a:lstStyle/>
          <a:p>
            <a:pPr>
              <a:lnSpc>
                <a:spcPct val="150000"/>
              </a:lnSpc>
            </a:pPr>
            <a:r>
              <a:rPr lang="zh-CN" altLang="en-US" dirty="0" smtClean="0">
                <a:latin typeface="楷体" pitchFamily="49" charset="-122"/>
                <a:ea typeface="楷体" pitchFamily="49" charset="-122"/>
              </a:rPr>
              <a:t>    勘</a:t>
            </a:r>
            <a:r>
              <a:rPr lang="zh-CN" altLang="en-US" dirty="0" smtClean="0">
                <a:latin typeface="楷体" pitchFamily="49" charset="-122"/>
                <a:ea typeface="楷体" pitchFamily="49" charset="-122"/>
              </a:rPr>
              <a:t>察取样化验过程中，土工试验物理力学指标真实数据一般离散性较大，怎样合理的对离散性较大数据进行整理运用？</a:t>
            </a:r>
            <a:endParaRPr lang="zh-CN" altLang="en-US" dirty="0">
              <a:latin typeface="楷体" pitchFamily="49" charset="-122"/>
              <a:ea typeface="楷体" pitchFamily="49" charset="-122"/>
            </a:endParaRP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9" name="Rectangle 1"/>
          <p:cNvSpPr>
            <a:spLocks noChangeArrowheads="1"/>
          </p:cNvSpPr>
          <p:nvPr/>
        </p:nvSpPr>
        <p:spPr bwMode="auto">
          <a:xfrm>
            <a:off x="457200" y="3898374"/>
            <a:ext cx="8464550" cy="1892826"/>
          </a:xfrm>
          <a:prstGeom prst="rect">
            <a:avLst/>
          </a:prstGeom>
          <a:noFill/>
          <a:ln w="9525">
            <a:noFill/>
            <a:miter lim="800000"/>
            <a:headEnd/>
            <a:tailEnd/>
          </a:ln>
        </p:spPr>
        <p:txBody>
          <a:bodyPr wrap="square" anchor="ctr">
            <a:spAutoFit/>
          </a:bodyPr>
          <a:lstStyle/>
          <a:p>
            <a:pPr eaLnBrk="1" hangingPunct="1"/>
            <a:r>
              <a:rPr lang="zh-CN" altLang="en-US" dirty="0" smtClean="0">
                <a:latin typeface="楷体" pitchFamily="49" charset="-122"/>
                <a:ea typeface="楷体" pitchFamily="49" charset="-122"/>
              </a:rPr>
              <a:t>    岩</a:t>
            </a:r>
            <a:r>
              <a:rPr lang="zh-CN" altLang="en-US" dirty="0" smtClean="0">
                <a:latin typeface="楷体" pitchFamily="49" charset="-122"/>
                <a:ea typeface="楷体" pitchFamily="49" charset="-122"/>
              </a:rPr>
              <a:t>土工程由于其专业的特点，原位测试及取样特别强调取样的原状性。实际工作中，受制于各种因素，通常无法完全达到原状性。实际工作中可以参考合肥工业大学出版的</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建筑工程勘察技术措施</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中关于几个关键物理力学指标的变异系数约定，大于变异系数，可以认为数据有误或者分层不合理，需要重新审视</a:t>
            </a:r>
            <a:r>
              <a:rPr lang="zh-CN" altLang="en-US" dirty="0" smtClean="0">
                <a:latin typeface="楷体" pitchFamily="49" charset="-122"/>
                <a:ea typeface="楷体" pitchFamily="49" charset="-122"/>
              </a:rPr>
              <a:t>。其变异系数参考下表：</a:t>
            </a:r>
            <a:endParaRPr lang="zh-CN" altLang="en-US" dirty="0" smtClean="0">
              <a:latin typeface="楷体" pitchFamily="49" charset="-122"/>
              <a:ea typeface="楷体" pitchFamily="49" charset="-122"/>
            </a:endParaRPr>
          </a:p>
          <a:p>
            <a:pPr>
              <a:lnSpc>
                <a:spcPct val="150000"/>
              </a:lnSpc>
            </a:pP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文本框 4"/>
          <p:cNvSpPr txBox="1">
            <a:spLocks noChangeArrowheads="1"/>
          </p:cNvSpPr>
          <p:nvPr/>
        </p:nvSpPr>
        <p:spPr bwMode="auto">
          <a:xfrm>
            <a:off x="228600" y="7620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228600" y="1219200"/>
            <a:ext cx="8472487" cy="49530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cxnSp>
        <p:nvCxnSpPr>
          <p:cNvPr id="11" name="直接连接符 10"/>
          <p:cNvCxnSpPr/>
          <p:nvPr/>
        </p:nvCxnSpPr>
        <p:spPr>
          <a:xfrm>
            <a:off x="228600" y="7620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graphicFrame>
        <p:nvGraphicFramePr>
          <p:cNvPr id="12" name="Group 211"/>
          <p:cNvGraphicFramePr>
            <a:graphicFrameLocks/>
          </p:cNvGraphicFramePr>
          <p:nvPr/>
        </p:nvGraphicFramePr>
        <p:xfrm>
          <a:off x="1066800" y="1779304"/>
          <a:ext cx="6629400" cy="2716496"/>
        </p:xfrm>
        <a:graphic>
          <a:graphicData uri="http://schemas.openxmlformats.org/drawingml/2006/table">
            <a:tbl>
              <a:tblPr/>
              <a:tblGrid>
                <a:gridCol w="3043003"/>
                <a:gridCol w="1818557"/>
                <a:gridCol w="1767840"/>
              </a:tblGrid>
              <a:tr h="435621">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Arial" charset="0"/>
                          <a:ea typeface="宋体" pitchFamily="2" charset="-122"/>
                        </a:rPr>
                        <a:t>指标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Arial" charset="0"/>
                          <a:ea typeface="宋体" pitchFamily="2" charset="-122"/>
                        </a:rPr>
                        <a:t>变异系数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Arial" charset="0"/>
                          <a:ea typeface="宋体" pitchFamily="2" charset="-122"/>
                        </a:rPr>
                        <a:t>  </a:t>
                      </a:r>
                      <a:r>
                        <a:rPr kumimoji="0" lang="zh-CN" altLang="en-US" sz="1200" b="0" i="0" u="none" strike="noStrike" cap="none" normalizeH="0" baseline="0" dirty="0" smtClean="0">
                          <a:ln>
                            <a:noFill/>
                          </a:ln>
                          <a:solidFill>
                            <a:schemeClr val="tx1"/>
                          </a:solidFill>
                          <a:effectLst/>
                          <a:latin typeface="Arial" charset="0"/>
                          <a:ea typeface="宋体" pitchFamily="2" charset="-122"/>
                        </a:rPr>
                        <a:t>备注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621">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压缩模量</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仿宋" pitchFamily="49" charset="-122"/>
                          <a:ea typeface="仿宋" pitchFamily="49" charset="-122"/>
                        </a:rPr>
                        <a:t>0.35</a:t>
                      </a:r>
                      <a:endParaRPr kumimoji="0" lang="en-US"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621">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孔隙比</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仿宋" pitchFamily="49" charset="-122"/>
                          <a:ea typeface="仿宋" pitchFamily="49" charset="-122"/>
                        </a:rPr>
                        <a:t>0.10</a:t>
                      </a:r>
                      <a:endParaRPr kumimoji="0" lang="en-US"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5621">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内摩擦角</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仿宋" pitchFamily="49" charset="-122"/>
                          <a:ea typeface="仿宋" pitchFamily="49" charset="-122"/>
                        </a:rPr>
                        <a:t>0.25</a:t>
                      </a:r>
                      <a:endParaRPr kumimoji="0" lang="en-US" altLang="zh-CN"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187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粘聚力</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仿宋" pitchFamily="49" charset="-122"/>
                          <a:ea typeface="仿宋" pitchFamily="49" charset="-122"/>
                        </a:rPr>
                        <a:t>0.30</a:t>
                      </a:r>
                      <a:endParaRPr kumimoji="0" lang="en-US" altLang="zh-CN"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仿宋" pitchFamily="49" charset="-122"/>
                          <a:ea typeface="仿宋" pitchFamily="49" charset="-122"/>
                        </a:rPr>
                        <a:t>不排水</a:t>
                      </a:r>
                      <a:endParaRPr kumimoji="0" lang="zh-CN" altLang="en-US"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81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轻型动力触探锤击数</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仿宋" pitchFamily="49" charset="-122"/>
                          <a:ea typeface="仿宋" pitchFamily="49" charset="-122"/>
                        </a:rPr>
                        <a:t>0.35</a:t>
                      </a:r>
                      <a:endParaRPr kumimoji="0" lang="en-US" altLang="zh-CN"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825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仿宋" pitchFamily="49" charset="-122"/>
                          <a:ea typeface="仿宋" pitchFamily="49" charset="-122"/>
                        </a:rPr>
                        <a:t>标准贯入试验锤击数</a:t>
                      </a:r>
                      <a:endParaRPr kumimoji="0" lang="zh-CN" altLang="en-US"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仿宋" pitchFamily="49" charset="-122"/>
                          <a:ea typeface="仿宋" pitchFamily="49" charset="-122"/>
                        </a:rPr>
                        <a:t>0.30</a:t>
                      </a:r>
                      <a:endParaRPr kumimoji="0" lang="en-US" altLang="zh-CN"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 name="TextBox 13"/>
          <p:cNvSpPr txBox="1"/>
          <p:nvPr/>
        </p:nvSpPr>
        <p:spPr>
          <a:xfrm>
            <a:off x="1066800" y="4600003"/>
            <a:ext cx="7543800" cy="886397"/>
          </a:xfrm>
          <a:prstGeom prst="rect">
            <a:avLst/>
          </a:prstGeom>
          <a:noFill/>
        </p:spPr>
        <p:txBody>
          <a:bodyPr wrap="square" rtlCol="0">
            <a:spAutoFit/>
          </a:bodyPr>
          <a:lstStyle/>
          <a:p>
            <a:pPr eaLnBrk="1" hangingPunct="1">
              <a:lnSpc>
                <a:spcPct val="80000"/>
              </a:lnSpc>
            </a:pPr>
            <a:r>
              <a:rPr lang="zh-CN" altLang="en-US" sz="1400" dirty="0" smtClean="0">
                <a:latin typeface="楷体" pitchFamily="49" charset="-122"/>
                <a:ea typeface="楷体" pitchFamily="49" charset="-122"/>
              </a:rPr>
              <a:t>注：</a:t>
            </a:r>
            <a:endParaRPr lang="en-US" altLang="zh-CN" sz="1400" dirty="0" smtClean="0">
              <a:latin typeface="楷体" pitchFamily="49" charset="-122"/>
              <a:ea typeface="楷体" pitchFamily="49" charset="-122"/>
            </a:endParaRPr>
          </a:p>
          <a:p>
            <a:pPr eaLnBrk="1" hangingPunct="1">
              <a:lnSpc>
                <a:spcPct val="80000"/>
              </a:lnSpc>
            </a:pPr>
            <a:r>
              <a:rPr lang="en-US" altLang="zh-CN" sz="1400" dirty="0" smtClean="0">
                <a:latin typeface="楷体" pitchFamily="49" charset="-122"/>
                <a:ea typeface="楷体" pitchFamily="49" charset="-122"/>
              </a:rPr>
              <a:t>1</a:t>
            </a:r>
            <a:r>
              <a:rPr lang="zh-CN" altLang="en-US" sz="1400" dirty="0" smtClean="0">
                <a:latin typeface="楷体" pitchFamily="49" charset="-122"/>
                <a:ea typeface="楷体" pitchFamily="49" charset="-122"/>
              </a:rPr>
              <a:t>）人</a:t>
            </a:r>
            <a:r>
              <a:rPr lang="zh-CN" altLang="en-US" sz="1400" dirty="0" smtClean="0">
                <a:latin typeface="楷体" pitchFamily="49" charset="-122"/>
                <a:ea typeface="楷体" pitchFamily="49" charset="-122"/>
              </a:rPr>
              <a:t>工填土或样本数量少于</a:t>
            </a:r>
            <a:r>
              <a:rPr lang="en-US" altLang="zh-CN" sz="1400" dirty="0" smtClean="0">
                <a:latin typeface="楷体" pitchFamily="49" charset="-122"/>
                <a:ea typeface="楷体" pitchFamily="49" charset="-122"/>
              </a:rPr>
              <a:t>6</a:t>
            </a:r>
            <a:r>
              <a:rPr lang="zh-CN" altLang="en-US" sz="1400" dirty="0" smtClean="0">
                <a:latin typeface="楷体" pitchFamily="49" charset="-122"/>
                <a:ea typeface="楷体" pitchFamily="49" charset="-122"/>
              </a:rPr>
              <a:t>个时，可不计算变异系数；</a:t>
            </a:r>
          </a:p>
          <a:p>
            <a:pPr eaLnBrk="1" hangingPunct="1">
              <a:lnSpc>
                <a:spcPct val="80000"/>
              </a:lnSpc>
            </a:pPr>
            <a:r>
              <a:rPr lang="en-US" altLang="zh-CN" sz="1400" dirty="0" smtClean="0">
                <a:latin typeface="楷体" pitchFamily="49" charset="-122"/>
                <a:ea typeface="楷体" pitchFamily="49" charset="-122"/>
              </a:rPr>
              <a:t>2</a:t>
            </a:r>
            <a:r>
              <a:rPr lang="zh-CN" altLang="en-US" sz="1400" dirty="0" smtClean="0">
                <a:latin typeface="楷体" pitchFamily="49" charset="-122"/>
                <a:ea typeface="楷体" pitchFamily="49" charset="-122"/>
              </a:rPr>
              <a:t>）变</a:t>
            </a:r>
            <a:r>
              <a:rPr lang="zh-CN" altLang="en-US" sz="1400" dirty="0" smtClean="0">
                <a:latin typeface="楷体" pitchFamily="49" charset="-122"/>
                <a:ea typeface="楷体" pitchFamily="49" charset="-122"/>
              </a:rPr>
              <a:t>异系数超过表中数值时，应重新考虑分层的合理性。</a:t>
            </a: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3</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665245"/>
            <a:ext cx="8394700" cy="53553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对</a:t>
            </a:r>
            <a:r>
              <a:rPr lang="zh-CN" altLang="en-US" dirty="0" smtClean="0">
                <a:latin typeface="楷体" pitchFamily="49" charset="-122"/>
                <a:ea typeface="楷体" pitchFamily="49" charset="-122"/>
              </a:rPr>
              <a:t>小型的勘察工程，仅仅布置钻探孔时，每个主要土层物理力学数据及液化判别数据是否必须满足</a:t>
            </a:r>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个</a:t>
            </a:r>
            <a:r>
              <a:rPr lang="zh-CN" altLang="en-US" dirty="0" smtClean="0">
                <a:latin typeface="楷体" pitchFamily="49" charset="-122"/>
                <a:ea typeface="楷体" pitchFamily="49" charset="-122"/>
              </a:rPr>
              <a:t>？</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3886200"/>
            <a:ext cx="8464550" cy="664477"/>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必</a:t>
            </a:r>
            <a:r>
              <a:rPr lang="zh-CN" altLang="en-US" dirty="0" smtClean="0">
                <a:latin typeface="楷体" pitchFamily="49" charset="-122"/>
                <a:ea typeface="楷体" pitchFamily="49" charset="-122"/>
              </a:rPr>
              <a:t>须满足。</a:t>
            </a:r>
          </a:p>
          <a:p>
            <a:pPr>
              <a:lnSpc>
                <a:spcPct val="150000"/>
              </a:lnSpc>
            </a:pP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4</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665245"/>
            <a:ext cx="8394700" cy="53553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液</a:t>
            </a:r>
            <a:r>
              <a:rPr lang="zh-CN" altLang="en-US" dirty="0" smtClean="0">
                <a:latin typeface="楷体" pitchFamily="49" charset="-122"/>
                <a:ea typeface="楷体" pitchFamily="49" charset="-122"/>
              </a:rPr>
              <a:t>化判别方法用静力触探判别时粉土内软薄层导致判别不准确，可否只以标贯试验及室内试验判</a:t>
            </a:r>
            <a:r>
              <a:rPr lang="zh-CN" altLang="en-US" dirty="0" smtClean="0">
                <a:latin typeface="楷体" pitchFamily="49" charset="-122"/>
                <a:ea typeface="楷体" pitchFamily="49" charset="-122"/>
              </a:rPr>
              <a:t>别。</a:t>
            </a: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2286000"/>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3531578"/>
            <a:ext cx="8464550" cy="2945422"/>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该</a:t>
            </a:r>
            <a:r>
              <a:rPr lang="zh-CN" altLang="en-US" dirty="0" smtClean="0">
                <a:latin typeface="楷体" pitchFamily="49" charset="-122"/>
                <a:ea typeface="楷体" pitchFamily="49" charset="-122"/>
              </a:rPr>
              <a:t>问题与问题</a:t>
            </a:r>
            <a:r>
              <a:rPr lang="en-US" altLang="zh-CN" dirty="0" smtClean="0">
                <a:latin typeface="楷体" pitchFamily="49" charset="-122"/>
                <a:ea typeface="楷体" pitchFamily="49" charset="-122"/>
              </a:rPr>
              <a:t>9</a:t>
            </a:r>
            <a:r>
              <a:rPr lang="zh-CN" altLang="en-US" dirty="0" smtClean="0">
                <a:latin typeface="楷体" pitchFamily="49" charset="-122"/>
                <a:ea typeface="楷体" pitchFamily="49" charset="-122"/>
              </a:rPr>
              <a:t>有形似之处。问题</a:t>
            </a:r>
            <a:r>
              <a:rPr lang="en-US" altLang="zh-CN" dirty="0" smtClean="0">
                <a:latin typeface="楷体" pitchFamily="49" charset="-122"/>
                <a:ea typeface="楷体" pitchFamily="49" charset="-122"/>
              </a:rPr>
              <a:t>9</a:t>
            </a:r>
            <a:r>
              <a:rPr lang="zh-CN" altLang="en-US" dirty="0" smtClean="0">
                <a:latin typeface="楷体" pitchFamily="49" charset="-122"/>
                <a:ea typeface="楷体" pitchFamily="49" charset="-122"/>
              </a:rPr>
              <a:t>讨论静力触探液化判别在东营地区的适用性问题。</a:t>
            </a:r>
          </a:p>
          <a:p>
            <a:pPr eaLnBrk="1" hangingPunct="1">
              <a:lnSpc>
                <a:spcPct val="80000"/>
              </a:lnSpc>
            </a:pPr>
            <a:r>
              <a:rPr lang="zh-CN" altLang="en-US" dirty="0" smtClean="0">
                <a:latin typeface="楷体" pitchFamily="49" charset="-122"/>
                <a:ea typeface="楷体" pitchFamily="49" charset="-122"/>
              </a:rPr>
              <a:t>    规</a:t>
            </a:r>
            <a:r>
              <a:rPr lang="zh-CN" altLang="en-US" dirty="0" smtClean="0">
                <a:latin typeface="楷体" pitchFamily="49" charset="-122"/>
                <a:ea typeface="楷体" pitchFamily="49" charset="-122"/>
              </a:rPr>
              <a:t>范的本质是以标贯试验为主。当采用不同的判别方法判别结果不一致时，最终判别结果以标贯试验为主；以标贯试验为主给岩土工程负责人留有了余地，考验技术人员的判别能力，可根据各种判别结果，得出一个比较充分的液化判别结论</a:t>
            </a:r>
            <a:r>
              <a:rPr lang="zh-CN" altLang="en-US" dirty="0" smtClean="0">
                <a:latin typeface="楷体" pitchFamily="49" charset="-122"/>
                <a:ea typeface="楷体" pitchFamily="49" charset="-122"/>
              </a:rPr>
              <a:t>。</a:t>
            </a:r>
            <a:r>
              <a:rPr lang="zh-CN" altLang="en-US" dirty="0" smtClean="0">
                <a:latin typeface="楷体" pitchFamily="49" charset="-122"/>
                <a:ea typeface="楷体" pitchFamily="49" charset="-122"/>
              </a:rPr>
              <a:t>静力触探液化判别理论可能存在地区适应性问题，对于东营地区地层中存在大量软弱夹层的情况，采用静力触探液化判别可能存在误判。规范的本质是建议大家采用多种方法判别，以防液化判别有误，最终应以标准贯入试验判别为主。</a:t>
            </a:r>
          </a:p>
          <a:p>
            <a:pPr eaLnBrk="1" hangingPunct="1">
              <a:lnSpc>
                <a:spcPct val="80000"/>
              </a:lnSpc>
            </a:pPr>
            <a:r>
              <a:rPr lang="zh-CN" altLang="en-US" dirty="0" smtClean="0">
                <a:latin typeface="楷体" pitchFamily="49" charset="-122"/>
                <a:ea typeface="楷体" pitchFamily="49" charset="-122"/>
              </a:rPr>
              <a:t>    在</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建筑岩土工程勘察设计规范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DB 37/5052-2015</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6.10.19</a:t>
            </a:r>
            <a:r>
              <a:rPr lang="zh-CN" altLang="en-US" dirty="0" smtClean="0">
                <a:latin typeface="楷体" pitchFamily="49" charset="-122"/>
                <a:ea typeface="楷体" pitchFamily="49" charset="-122"/>
              </a:rPr>
              <a:t>中提供了一个静力触探判别液化的公式，建议各个单位应用一下，看看与原有软件是否有差距。</a:t>
            </a:r>
          </a:p>
          <a:p>
            <a:pPr eaLnBrk="1" hangingPunct="1">
              <a:lnSpc>
                <a:spcPct val="80000"/>
              </a:lnSpc>
            </a:pPr>
            <a:endParaRPr lang="zh-CN" altLang="en-US" dirty="0" smtClean="0">
              <a:latin typeface="楷体" pitchFamily="49" charset="-122"/>
              <a:ea typeface="楷体" pitchFamily="49" charset="-122"/>
            </a:endParaRPr>
          </a:p>
          <a:p>
            <a:pPr>
              <a:lnSpc>
                <a:spcPct val="150000"/>
              </a:lnSpc>
            </a:pP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5</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776045"/>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t>        </a:t>
            </a:r>
            <a:r>
              <a:rPr lang="zh-CN" altLang="en-US" dirty="0" smtClean="0">
                <a:latin typeface="楷体" pitchFamily="49" charset="-122"/>
                <a:ea typeface="楷体" pitchFamily="49" charset="-122"/>
              </a:rPr>
              <a:t>勘</a:t>
            </a:r>
            <a:r>
              <a:rPr lang="zh-CN" altLang="en-US" dirty="0" smtClean="0">
                <a:latin typeface="楷体" pitchFamily="49" charset="-122"/>
                <a:ea typeface="楷体" pitchFamily="49" charset="-122"/>
              </a:rPr>
              <a:t>察报告如何提供抗浮水位？可否按区域定一个指导性的参照值？</a:t>
            </a: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3886925"/>
            <a:ext cx="8464550" cy="1107676"/>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抗</a:t>
            </a:r>
            <a:r>
              <a:rPr lang="zh-CN" altLang="en-US" dirty="0" smtClean="0">
                <a:latin typeface="楷体" pitchFamily="49" charset="-122"/>
                <a:ea typeface="楷体" pitchFamily="49" charset="-122"/>
              </a:rPr>
              <a:t>浮水位需要有长期的地下水位观测资料，需要技术人员对于工程的准确预判，准确确定不容易，只能根据实际确定一个相对安全、各方认可的数据。</a:t>
            </a:r>
          </a:p>
          <a:p>
            <a:pPr eaLnBrk="1" hangingPunct="1">
              <a:lnSpc>
                <a:spcPct val="80000"/>
              </a:lnSpc>
            </a:pPr>
            <a:r>
              <a:rPr lang="zh-CN" altLang="en-US" dirty="0" smtClean="0">
                <a:latin typeface="楷体" pitchFamily="49" charset="-122"/>
                <a:ea typeface="楷体" pitchFamily="49" charset="-122"/>
              </a:rPr>
              <a:t>在现有条件下</a:t>
            </a:r>
            <a:r>
              <a:rPr lang="zh-CN" altLang="en-US" dirty="0" smtClean="0">
                <a:latin typeface="楷体" pitchFamily="49" charset="-122"/>
                <a:ea typeface="楷体" pitchFamily="49" charset="-122"/>
              </a:rPr>
              <a:t>，无法提供统一的</a:t>
            </a:r>
            <a:r>
              <a:rPr lang="zh-CN" altLang="en-US" dirty="0" smtClean="0">
                <a:latin typeface="楷体" pitchFamily="49" charset="-122"/>
                <a:ea typeface="楷体" pitchFamily="49" charset="-122"/>
              </a:rPr>
              <a:t>参照数</a:t>
            </a:r>
            <a:r>
              <a:rPr lang="zh-CN" altLang="en-US" dirty="0" smtClean="0">
                <a:latin typeface="楷体" pitchFamily="49" charset="-122"/>
                <a:ea typeface="楷体" pitchFamily="49" charset="-122"/>
              </a:rPr>
              <a:t>值。</a:t>
            </a:r>
            <a:endParaRPr lang="zh-CN" altLang="en-US" dirty="0" smtClean="0">
              <a:latin typeface="楷体" pitchFamily="49" charset="-122"/>
              <a:ea typeface="楷体" pitchFamily="49" charset="-122"/>
            </a:endParaRPr>
          </a:p>
          <a:p>
            <a:pPr>
              <a:lnSpc>
                <a:spcPct val="150000"/>
              </a:lnSpc>
            </a:pP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6</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776045"/>
            <a:ext cx="8394700" cy="313932"/>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基</a:t>
            </a:r>
            <a:r>
              <a:rPr lang="zh-CN" altLang="en-US" dirty="0" smtClean="0">
                <a:latin typeface="楷体" pitchFamily="49" charset="-122"/>
                <a:ea typeface="楷体" pitchFamily="49" charset="-122"/>
              </a:rPr>
              <a:t>坑抗浮评价计算，进行定性总体估算是否满足要求？</a:t>
            </a: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4062198"/>
            <a:ext cx="8464550" cy="757130"/>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应</a:t>
            </a:r>
            <a:r>
              <a:rPr lang="zh-CN" altLang="en-US" dirty="0" smtClean="0">
                <a:latin typeface="楷体" pitchFamily="49" charset="-122"/>
                <a:ea typeface="楷体" pitchFamily="49" charset="-122"/>
              </a:rPr>
              <a:t>该满足勘察规范要求。规范使用面向不同的使用群体，有设计人员、勘察单位技术人员，不同的专业各取所需，只要满足本专业的规范要求即可。勘察单位在基坑抗浮评价时，底限是提供一个抗浮水位，其余不做过高要求。</a:t>
            </a: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625" y="1400175"/>
            <a:ext cx="8537575" cy="1724025"/>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a:p>
        </p:txBody>
      </p:sp>
      <p:sp>
        <p:nvSpPr>
          <p:cNvPr id="49155" name="文本框 4"/>
          <p:cNvSpPr txBox="1">
            <a:spLocks noChangeArrowheads="1"/>
          </p:cNvSpPr>
          <p:nvPr/>
        </p:nvSpPr>
        <p:spPr bwMode="auto">
          <a:xfrm>
            <a:off x="301625" y="931863"/>
            <a:ext cx="1203325" cy="369887"/>
          </a:xfrm>
          <a:prstGeom prst="rect">
            <a:avLst/>
          </a:prstGeom>
          <a:gradFill rotWithShape="0">
            <a:gsLst>
              <a:gs pos="0">
                <a:srgbClr val="E30000"/>
              </a:gs>
              <a:gs pos="100000">
                <a:srgbClr val="760303"/>
              </a:gs>
            </a:gsLst>
            <a:lin ang="13500000"/>
          </a:gra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问</a:t>
            </a:r>
            <a:r>
              <a:rPr lang="zh-CN" altLang="en-US" b="1" dirty="0" smtClean="0">
                <a:solidFill>
                  <a:schemeClr val="bg1"/>
                </a:solidFill>
                <a:latin typeface="微软雅黑" pitchFamily="34" charset="-122"/>
                <a:ea typeface="微软雅黑" pitchFamily="34" charset="-122"/>
                <a:sym typeface="+mn-ea"/>
              </a:rPr>
              <a:t>题</a:t>
            </a:r>
            <a:r>
              <a:rPr lang="en-US" altLang="zh-CN" b="1" dirty="0" smtClean="0">
                <a:solidFill>
                  <a:schemeClr val="bg1"/>
                </a:solidFill>
                <a:latin typeface="微软雅黑" pitchFamily="34" charset="-122"/>
                <a:ea typeface="微软雅黑" pitchFamily="34" charset="-122"/>
                <a:sym typeface="+mn-ea"/>
              </a:rPr>
              <a:t>7</a:t>
            </a:r>
            <a:endParaRPr lang="zh-CN" altLang="en-US" b="1" dirty="0">
              <a:solidFill>
                <a:schemeClr val="bg1"/>
              </a:solidFill>
              <a:latin typeface="微软雅黑" pitchFamily="34" charset="-122"/>
              <a:ea typeface="微软雅黑" pitchFamily="34" charset="-122"/>
              <a:sym typeface="+mn-ea"/>
            </a:endParaRPr>
          </a:p>
        </p:txBody>
      </p:sp>
      <p:sp>
        <p:nvSpPr>
          <p:cNvPr id="49156" name="Rectangle 1"/>
          <p:cNvSpPr>
            <a:spLocks noChangeArrowheads="1"/>
          </p:cNvSpPr>
          <p:nvPr/>
        </p:nvSpPr>
        <p:spPr bwMode="auto">
          <a:xfrm>
            <a:off x="304800" y="1507629"/>
            <a:ext cx="8394700" cy="1692771"/>
          </a:xfrm>
          <a:prstGeom prst="rect">
            <a:avLst/>
          </a:prstGeom>
          <a:noFill/>
          <a:ln w="9525">
            <a:noFill/>
            <a:miter lim="800000"/>
            <a:headEnd/>
            <a:tailEnd/>
          </a:ln>
        </p:spPr>
        <p:txBody>
          <a:bodyPr anchor="ctr">
            <a:spAutoFit/>
          </a:bodyPr>
          <a:lstStyle/>
          <a:p>
            <a:pPr eaLnBrk="1" hangingPunct="1">
              <a:lnSpc>
                <a:spcPct val="80000"/>
              </a:lnSpc>
            </a:pPr>
            <a:r>
              <a:rPr lang="zh-CN" altLang="en-US" dirty="0" smtClean="0">
                <a:latin typeface="楷体" pitchFamily="49" charset="-122"/>
                <a:ea typeface="楷体" pitchFamily="49" charset="-122"/>
              </a:rPr>
              <a:t>    </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公路桥涵地基与基础设计规范</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JTG D63-2007</a:t>
            </a:r>
            <a:r>
              <a:rPr lang="zh-CN" altLang="en-US" dirty="0" smtClean="0">
                <a:latin typeface="楷体" pitchFamily="49" charset="-122"/>
                <a:ea typeface="楷体" pitchFamily="49" charset="-122"/>
              </a:rPr>
              <a:t>），钻孔灌注桩单桩轴向受压载力容许值计算问题：</a:t>
            </a:r>
          </a:p>
          <a:p>
            <a:pPr eaLnBrk="1" hangingPunct="1">
              <a:lnSpc>
                <a:spcPct val="80000"/>
              </a:lnSpc>
              <a:buFontTx/>
              <a:buNone/>
            </a:pPr>
            <a:r>
              <a:rPr lang="zh-CN" altLang="en-US" dirty="0" smtClean="0">
                <a:latin typeface="楷体" pitchFamily="49" charset="-122"/>
                <a:ea typeface="楷体" pitchFamily="49" charset="-122"/>
              </a:rPr>
              <a:t>    一种情况是：粉土按透水土层考虑， </a:t>
            </a:r>
            <a:r>
              <a:rPr lang="en-US" altLang="zh-CN" dirty="0" smtClean="0">
                <a:latin typeface="楷体" pitchFamily="49" charset="-122"/>
                <a:ea typeface="楷体" pitchFamily="49" charset="-122"/>
              </a:rPr>
              <a:t>k</a:t>
            </a:r>
            <a:r>
              <a:rPr lang="en-US" altLang="zh-CN" sz="1600" baseline="-25000" dirty="0" smtClean="0">
                <a:latin typeface="楷体" pitchFamily="49" charset="-122"/>
                <a:ea typeface="楷体" pitchFamily="49" charset="-122"/>
              </a:rPr>
              <a:t>2</a:t>
            </a:r>
            <a:r>
              <a:rPr lang="zh-CN" altLang="en-US" dirty="0" smtClean="0">
                <a:latin typeface="楷体" pitchFamily="49" charset="-122"/>
                <a:ea typeface="楷体" pitchFamily="49" charset="-122"/>
              </a:rPr>
              <a:t>取</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a:t>
            </a:r>
            <a:r>
              <a:rPr lang="en-US" altLang="zh-CN" sz="2000" dirty="0" smtClean="0">
                <a:latin typeface="楷体" pitchFamily="49" charset="-122"/>
                <a:ea typeface="楷体" pitchFamily="49" charset="-122"/>
              </a:rPr>
              <a:t>γ</a:t>
            </a:r>
            <a:r>
              <a:rPr lang="en-US" altLang="zh-CN" sz="1400" baseline="-25000" dirty="0" smtClean="0">
                <a:latin typeface="楷体" pitchFamily="49" charset="-122"/>
                <a:ea typeface="楷体" pitchFamily="49" charset="-122"/>
              </a:rPr>
              <a:t>2</a:t>
            </a:r>
            <a:r>
              <a:rPr lang="zh-CN" altLang="en-US" dirty="0" smtClean="0">
                <a:latin typeface="楷体" pitchFamily="49" charset="-122"/>
                <a:ea typeface="楷体" pitchFamily="49" charset="-122"/>
              </a:rPr>
              <a:t>取浮重度，计算得出的</a:t>
            </a:r>
            <a:r>
              <a:rPr lang="en-US" altLang="zh-CN" dirty="0" err="1" smtClean="0">
                <a:latin typeface="楷体" pitchFamily="49" charset="-122"/>
                <a:ea typeface="楷体" pitchFamily="49" charset="-122"/>
              </a:rPr>
              <a:t>q</a:t>
            </a:r>
            <a:r>
              <a:rPr lang="en-US" altLang="zh-CN" sz="1400" baseline="-25000" dirty="0" err="1" smtClean="0">
                <a:latin typeface="楷体" pitchFamily="49" charset="-122"/>
                <a:ea typeface="楷体" pitchFamily="49" charset="-122"/>
              </a:rPr>
              <a:t>r</a:t>
            </a:r>
            <a:r>
              <a:rPr lang="zh-CN" altLang="en-US" dirty="0" smtClean="0">
                <a:latin typeface="楷体" pitchFamily="49" charset="-122"/>
                <a:ea typeface="楷体" pitchFamily="49" charset="-122"/>
              </a:rPr>
              <a:t>比同深度的粘性土要小一倍左右，与工程实际相差较大。另一种情况是：粉土按不透水土层考虑，</a:t>
            </a:r>
            <a:r>
              <a:rPr lang="en-US" altLang="zh-CN" sz="2000" dirty="0" smtClean="0">
                <a:latin typeface="楷体" pitchFamily="49" charset="-122"/>
                <a:ea typeface="楷体" pitchFamily="49" charset="-122"/>
              </a:rPr>
              <a:t>γ</a:t>
            </a:r>
            <a:r>
              <a:rPr lang="en-US" altLang="zh-CN" sz="1400" baseline="-25000" dirty="0" smtClean="0">
                <a:latin typeface="楷体" pitchFamily="49" charset="-122"/>
                <a:ea typeface="楷体" pitchFamily="49" charset="-122"/>
              </a:rPr>
              <a:t>2</a:t>
            </a:r>
            <a:r>
              <a:rPr lang="zh-CN" altLang="en-US" dirty="0" smtClean="0">
                <a:latin typeface="楷体" pitchFamily="49" charset="-122"/>
                <a:ea typeface="楷体" pitchFamily="49" charset="-122"/>
              </a:rPr>
              <a:t>取饱和重度</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计算，得出的</a:t>
            </a:r>
            <a:r>
              <a:rPr lang="en-US" altLang="zh-CN" dirty="0" err="1" smtClean="0">
                <a:latin typeface="楷体" pitchFamily="49" charset="-122"/>
                <a:ea typeface="楷体" pitchFamily="49" charset="-122"/>
              </a:rPr>
              <a:t>q</a:t>
            </a:r>
            <a:r>
              <a:rPr lang="en-US" altLang="zh-CN" baseline="-25000" dirty="0" err="1" smtClean="0">
                <a:latin typeface="楷体" pitchFamily="49" charset="-122"/>
                <a:ea typeface="楷体" pitchFamily="49" charset="-122"/>
              </a:rPr>
              <a:t>r</a:t>
            </a:r>
            <a:r>
              <a:rPr lang="zh-CN" altLang="en-US" dirty="0" smtClean="0">
                <a:latin typeface="楷体" pitchFamily="49" charset="-122"/>
                <a:ea typeface="楷体" pitchFamily="49" charset="-122"/>
              </a:rPr>
              <a:t>比粘性土大，与工程实际基本吻合。</a:t>
            </a:r>
          </a:p>
          <a:p>
            <a:pPr eaLnBrk="1" hangingPunct="1">
              <a:lnSpc>
                <a:spcPct val="80000"/>
              </a:lnSpc>
            </a:pPr>
            <a:endParaRPr lang="zh-CN" altLang="en-US" dirty="0" smtClean="0">
              <a:latin typeface="楷体" pitchFamily="49" charset="-122"/>
              <a:ea typeface="楷体" pitchFamily="49" charset="-122"/>
            </a:endParaRPr>
          </a:p>
        </p:txBody>
      </p:sp>
      <p:sp>
        <p:nvSpPr>
          <p:cNvPr id="49157" name="文本框 4"/>
          <p:cNvSpPr txBox="1">
            <a:spLocks noChangeArrowheads="1"/>
          </p:cNvSpPr>
          <p:nvPr/>
        </p:nvSpPr>
        <p:spPr bwMode="auto">
          <a:xfrm>
            <a:off x="304800" y="3124200"/>
            <a:ext cx="1203325" cy="369887"/>
          </a:xfrm>
          <a:prstGeom prst="rect">
            <a:avLst/>
          </a:prstGeom>
          <a:solidFill>
            <a:srgbClr val="00B050"/>
          </a:solidFill>
          <a:ln w="9525">
            <a:noFill/>
            <a:miter lim="800000"/>
            <a:headEnd/>
            <a:tailEnd/>
          </a:ln>
        </p:spPr>
        <p:txBody>
          <a:bodyPr>
            <a:spAutoFit/>
          </a:bodyPr>
          <a:lstStyle/>
          <a:p>
            <a:pPr algn="ctr"/>
            <a:r>
              <a:rPr lang="zh-CN" altLang="en-US" b="1" dirty="0">
                <a:solidFill>
                  <a:schemeClr val="bg1"/>
                </a:solidFill>
                <a:latin typeface="微软雅黑" pitchFamily="34" charset="-122"/>
                <a:ea typeface="微软雅黑" pitchFamily="34" charset="-122"/>
                <a:sym typeface="+mn-ea"/>
              </a:rPr>
              <a:t>意见</a:t>
            </a:r>
          </a:p>
        </p:txBody>
      </p:sp>
      <p:sp>
        <p:nvSpPr>
          <p:cNvPr id="8" name="矩形 7"/>
          <p:cNvSpPr/>
          <p:nvPr/>
        </p:nvSpPr>
        <p:spPr>
          <a:xfrm>
            <a:off x="366713" y="3581400"/>
            <a:ext cx="8472487" cy="1817687"/>
          </a:xfrm>
          <a:prstGeom prst="rect">
            <a:avLst/>
          </a:prstGeom>
          <a:pattFill prst="pct20">
            <a:fgClr>
              <a:schemeClr val="accent2">
                <a:lumMod val="40000"/>
                <a:lumOff val="60000"/>
              </a:schemeClr>
            </a:fgClr>
            <a:bgClr>
              <a:schemeClr val="bg1"/>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95" dirty="0">
              <a:latin typeface="楷体" pitchFamily="49" charset="-122"/>
              <a:ea typeface="楷体" pitchFamily="49" charset="-122"/>
            </a:endParaRPr>
          </a:p>
        </p:txBody>
      </p:sp>
      <p:sp>
        <p:nvSpPr>
          <p:cNvPr id="49159" name="Rectangle 1"/>
          <p:cNvSpPr>
            <a:spLocks noChangeArrowheads="1"/>
          </p:cNvSpPr>
          <p:nvPr/>
        </p:nvSpPr>
        <p:spPr bwMode="auto">
          <a:xfrm>
            <a:off x="457200" y="4283797"/>
            <a:ext cx="8464550" cy="313932"/>
          </a:xfrm>
          <a:prstGeom prst="rect">
            <a:avLst/>
          </a:prstGeom>
          <a:noFill/>
          <a:ln w="9525">
            <a:noFill/>
            <a:miter lim="800000"/>
            <a:headEnd/>
            <a:tailEnd/>
          </a:ln>
        </p:spPr>
        <p:txBody>
          <a:bodyPr wrap="square" anchor="ctr">
            <a:spAutoFit/>
          </a:bodyPr>
          <a:lstStyle/>
          <a:p>
            <a:pPr eaLnBrk="1" hangingPunct="1">
              <a:lnSpc>
                <a:spcPct val="80000"/>
              </a:lnSpc>
            </a:pPr>
            <a:r>
              <a:rPr lang="zh-CN" altLang="en-US" dirty="0" smtClean="0">
                <a:latin typeface="楷体" pitchFamily="49" charset="-122"/>
                <a:ea typeface="楷体" pitchFamily="49" charset="-122"/>
              </a:rPr>
              <a:t>    研</a:t>
            </a:r>
            <a:r>
              <a:rPr lang="zh-CN" altLang="en-US" dirty="0" smtClean="0">
                <a:latin typeface="楷体" pitchFamily="49" charset="-122"/>
                <a:ea typeface="楷体" pitchFamily="49" charset="-122"/>
              </a:rPr>
              <a:t>讨会专家一致同意粉土按不透水层考虑。</a:t>
            </a:r>
            <a:endParaRPr lang="zh-CN" altLang="en-US" dirty="0">
              <a:latin typeface="楷体" pitchFamily="49" charset="-122"/>
              <a:ea typeface="楷体" pitchFamily="49" charset="-122"/>
            </a:endParaRPr>
          </a:p>
        </p:txBody>
      </p:sp>
      <p:cxnSp>
        <p:nvCxnSpPr>
          <p:cNvPr id="11" name="直接连接符 10"/>
          <p:cNvCxnSpPr/>
          <p:nvPr/>
        </p:nvCxnSpPr>
        <p:spPr>
          <a:xfrm>
            <a:off x="304800" y="3124200"/>
            <a:ext cx="8516938" cy="15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文本框 4"/>
          <p:cNvSpPr txBox="1">
            <a:spLocks noChangeArrowheads="1"/>
          </p:cNvSpPr>
          <p:nvPr/>
        </p:nvSpPr>
        <p:spPr bwMode="auto">
          <a:xfrm>
            <a:off x="228600" y="152400"/>
            <a:ext cx="3657600" cy="369332"/>
          </a:xfrm>
          <a:prstGeom prst="rect">
            <a:avLst/>
          </a:prstGeom>
          <a:solidFill>
            <a:srgbClr val="5A5898"/>
          </a:solidFill>
          <a:ln w="9525">
            <a:noFill/>
            <a:miter lim="800000"/>
            <a:headEnd/>
            <a:tailEnd/>
          </a:ln>
        </p:spPr>
        <p:txBody>
          <a:bodyPr wrap="square">
            <a:spAutoFit/>
          </a:bodyPr>
          <a:lstStyle/>
          <a:p>
            <a:pPr algn="ctr"/>
            <a:r>
              <a:rPr lang="zh-CN" altLang="en-US" b="1" dirty="0" smtClean="0">
                <a:solidFill>
                  <a:schemeClr val="bg1"/>
                </a:solidFill>
                <a:latin typeface="微软雅黑" pitchFamily="34" charset="-122"/>
                <a:ea typeface="微软雅黑" pitchFamily="34" charset="-122"/>
                <a:sym typeface="+mn-ea"/>
              </a:rPr>
              <a:t>勘察技术问题交流（征集的问题）</a:t>
            </a:r>
            <a:endParaRPr lang="zh-CN" altLang="en-US" b="1" dirty="0">
              <a:solidFill>
                <a:schemeClr val="bg1"/>
              </a:solidFill>
              <a:latin typeface="微软雅黑" pitchFamily="34" charset="-122"/>
              <a:ea typeface="微软雅黑" pitchFamily="34" charset="-122"/>
              <a:sym typeface="+mn-ea"/>
            </a:endParaRPr>
          </a:p>
        </p:txBody>
      </p:sp>
      <p:sp>
        <p:nvSpPr>
          <p:cNvPr id="10" name="文本框 4"/>
          <p:cNvSpPr txBox="1">
            <a:spLocks noChangeArrowheads="1"/>
          </p:cNvSpPr>
          <p:nvPr/>
        </p:nvSpPr>
        <p:spPr bwMode="auto">
          <a:xfrm>
            <a:off x="6096000" y="6243935"/>
            <a:ext cx="2819400" cy="461665"/>
          </a:xfrm>
          <a:prstGeom prst="rect">
            <a:avLst/>
          </a:prstGeom>
          <a:solidFill>
            <a:schemeClr val="accent3">
              <a:lumMod val="75000"/>
            </a:schemeClr>
          </a:solidFill>
          <a:ln w="9525">
            <a:noFill/>
            <a:miter lim="800000"/>
            <a:headEnd/>
            <a:tailEnd/>
          </a:ln>
        </p:spPr>
        <p:txBody>
          <a:bodyPr wrap="square">
            <a:spAutoFit/>
          </a:bodyPr>
          <a:lstStyle/>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市建设工程施工图审查中心</a:t>
            </a:r>
            <a:endParaRPr lang="en-US" altLang="zh-CN" sz="1200" b="1" dirty="0" smtClean="0">
              <a:solidFill>
                <a:schemeClr val="bg1"/>
              </a:solidFill>
              <a:latin typeface="微软雅黑" pitchFamily="34" charset="-122"/>
              <a:ea typeface="微软雅黑" pitchFamily="34" charset="-122"/>
              <a:sym typeface="+mn-ea"/>
            </a:endParaRPr>
          </a:p>
          <a:p>
            <a:pPr algn="ctr"/>
            <a:r>
              <a:rPr lang="zh-CN" altLang="en-US" sz="1200" b="1" dirty="0" smtClean="0">
                <a:solidFill>
                  <a:schemeClr val="bg1"/>
                </a:solidFill>
                <a:latin typeface="微软雅黑" pitchFamily="34" charset="-122"/>
                <a:ea typeface="微软雅黑" pitchFamily="34" charset="-122"/>
                <a:sym typeface="+mn-ea"/>
              </a:rPr>
              <a:t>东营</a:t>
            </a:r>
            <a:r>
              <a:rPr lang="zh-CN" altLang="en-US" sz="1200" b="1" dirty="0" smtClean="0">
                <a:solidFill>
                  <a:schemeClr val="bg1"/>
                </a:solidFill>
                <a:latin typeface="微软雅黑" pitchFamily="34" charset="-122"/>
                <a:ea typeface="微软雅黑" pitchFamily="34" charset="-122"/>
                <a:sym typeface="+mn-ea"/>
              </a:rPr>
              <a:t>市勘察设计协会</a:t>
            </a:r>
            <a:endParaRPr lang="zh-CN" altLang="en-US" sz="1200" b="1" dirty="0">
              <a:solidFill>
                <a:schemeClr val="bg1"/>
              </a:solidFill>
              <a:latin typeface="微软雅黑" pitchFamily="34" charset="-122"/>
              <a:ea typeface="微软雅黑"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528</TotalTime>
  <Words>5074</Words>
  <Application>Microsoft Office PowerPoint</Application>
  <PresentationFormat>全屏显示(4:3)</PresentationFormat>
  <Paragraphs>203</Paragraphs>
  <Slides>23</Slides>
  <Notes>22</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win7</cp:lastModifiedBy>
  <cp:revision>303</cp:revision>
  <cp:lastPrinted>1601-01-01T00:00:00Z</cp:lastPrinted>
  <dcterms:created xsi:type="dcterms:W3CDTF">2017-08-14T06:13:33Z</dcterms:created>
  <dcterms:modified xsi:type="dcterms:W3CDTF">2017-10-14T01:19:46Z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